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81" r:id="rId3"/>
    <p:sldId id="275" r:id="rId4"/>
    <p:sldId id="290" r:id="rId5"/>
    <p:sldId id="297" r:id="rId6"/>
    <p:sldId id="283" r:id="rId7"/>
    <p:sldId id="276" r:id="rId8"/>
    <p:sldId id="262" r:id="rId9"/>
    <p:sldId id="293" r:id="rId10"/>
    <p:sldId id="294" r:id="rId11"/>
    <p:sldId id="295" r:id="rId12"/>
    <p:sldId id="296" r:id="rId13"/>
    <p:sldId id="27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7B8BC1-942F-1D0C-CE44-2D8EB920E2E4}" v="4" dt="2025-08-29T14:25:09.1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th Ouattara" userId="ef623609-f3d1-4537-8577-3dbd58257726" providerId="ADAL" clId="{A17E2A3C-638E-42FA-8A0B-D7B76FE6FD32}"/>
    <pc:docChg chg="undo redo custSel addSld delSld modSld">
      <pc:chgData name="Ruth Ouattara" userId="ef623609-f3d1-4537-8577-3dbd58257726" providerId="ADAL" clId="{A17E2A3C-638E-42FA-8A0B-D7B76FE6FD32}" dt="2025-07-22T13:52:44.038" v="486" actId="20577"/>
      <pc:docMkLst>
        <pc:docMk/>
      </pc:docMkLst>
      <pc:sldChg chg="addSp modSp add del mod setBg modNotesTx">
        <pc:chgData name="Ruth Ouattara" userId="ef623609-f3d1-4537-8577-3dbd58257726" providerId="ADAL" clId="{A17E2A3C-638E-42FA-8A0B-D7B76FE6FD32}" dt="2025-07-11T22:02:06.757" v="222" actId="20577"/>
        <pc:sldMkLst>
          <pc:docMk/>
          <pc:sldMk cId="3474446520" sldId="262"/>
        </pc:sldMkLst>
      </pc:sldChg>
      <pc:sldChg chg="addSp modSp add mod modNotesTx">
        <pc:chgData name="Ruth Ouattara" userId="ef623609-f3d1-4537-8577-3dbd58257726" providerId="ADAL" clId="{A17E2A3C-638E-42FA-8A0B-D7B76FE6FD32}" dt="2025-07-22T12:55:31.985" v="457" actId="6549"/>
        <pc:sldMkLst>
          <pc:docMk/>
          <pc:sldMk cId="4061251164" sldId="272"/>
        </pc:sldMkLst>
      </pc:sldChg>
      <pc:sldChg chg="addSp delSp modSp add del mod setBg modNotesTx">
        <pc:chgData name="Ruth Ouattara" userId="ef623609-f3d1-4537-8577-3dbd58257726" providerId="ADAL" clId="{A17E2A3C-638E-42FA-8A0B-D7B76FE6FD32}" dt="2025-07-11T18:17:54.821" v="44" actId="20577"/>
        <pc:sldMkLst>
          <pc:docMk/>
          <pc:sldMk cId="2982070104" sldId="275"/>
        </pc:sldMkLst>
      </pc:sldChg>
      <pc:sldChg chg="modSp add mod modNotesTx">
        <pc:chgData name="Ruth Ouattara" userId="ef623609-f3d1-4537-8577-3dbd58257726" providerId="ADAL" clId="{A17E2A3C-638E-42FA-8A0B-D7B76FE6FD32}" dt="2025-07-22T13:52:44.038" v="486" actId="20577"/>
        <pc:sldMkLst>
          <pc:docMk/>
          <pc:sldMk cId="2950728046" sldId="276"/>
        </pc:sldMkLst>
      </pc:sldChg>
      <pc:sldChg chg="modSp add mod modNotesTx">
        <pc:chgData name="Ruth Ouattara" userId="ef623609-f3d1-4537-8577-3dbd58257726" providerId="ADAL" clId="{A17E2A3C-638E-42FA-8A0B-D7B76FE6FD32}" dt="2025-07-11T19:05:17.412" v="163" actId="20577"/>
        <pc:sldMkLst>
          <pc:docMk/>
          <pc:sldMk cId="359902344" sldId="283"/>
        </pc:sldMkLst>
      </pc:sldChg>
      <pc:sldChg chg="modSp add mod">
        <pc:chgData name="Ruth Ouattara" userId="ef623609-f3d1-4537-8577-3dbd58257726" providerId="ADAL" clId="{A17E2A3C-638E-42FA-8A0B-D7B76FE6FD32}" dt="2025-07-11T18:19:13.456" v="47" actId="20577"/>
        <pc:sldMkLst>
          <pc:docMk/>
          <pc:sldMk cId="91420380" sldId="290"/>
        </pc:sldMkLst>
      </pc:sldChg>
      <pc:sldChg chg="addSp delSp modSp add mod modNotesTx">
        <pc:chgData name="Ruth Ouattara" userId="ef623609-f3d1-4537-8577-3dbd58257726" providerId="ADAL" clId="{A17E2A3C-638E-42FA-8A0B-D7B76FE6FD32}" dt="2025-07-22T12:43:10.637" v="346" actId="13900"/>
        <pc:sldMkLst>
          <pc:docMk/>
          <pc:sldMk cId="679067467" sldId="293"/>
        </pc:sldMkLst>
      </pc:sldChg>
      <pc:sldChg chg="addSp modSp add mod modNotesTx">
        <pc:chgData name="Ruth Ouattara" userId="ef623609-f3d1-4537-8577-3dbd58257726" providerId="ADAL" clId="{A17E2A3C-638E-42FA-8A0B-D7B76FE6FD32}" dt="2025-07-22T12:47:08.387" v="377" actId="113"/>
        <pc:sldMkLst>
          <pc:docMk/>
          <pc:sldMk cId="2899637849" sldId="294"/>
        </pc:sldMkLst>
      </pc:sldChg>
      <pc:sldChg chg="modSp add mod">
        <pc:chgData name="Ruth Ouattara" userId="ef623609-f3d1-4537-8577-3dbd58257726" providerId="ADAL" clId="{A17E2A3C-638E-42FA-8A0B-D7B76FE6FD32}" dt="2025-07-22T12:48:26.841" v="383"/>
        <pc:sldMkLst>
          <pc:docMk/>
          <pc:sldMk cId="2378727231" sldId="295"/>
        </pc:sldMkLst>
      </pc:sldChg>
      <pc:sldChg chg="add modNotesTx">
        <pc:chgData name="Ruth Ouattara" userId="ef623609-f3d1-4537-8577-3dbd58257726" providerId="ADAL" clId="{A17E2A3C-638E-42FA-8A0B-D7B76FE6FD32}" dt="2025-07-22T12:51:06.875" v="388" actId="20577"/>
        <pc:sldMkLst>
          <pc:docMk/>
          <pc:sldMk cId="3090138944" sldId="296"/>
        </pc:sldMkLst>
      </pc:sldChg>
      <pc:sldChg chg="addSp delSp modSp add del mod setBg modNotesTx">
        <pc:chgData name="Ruth Ouattara" userId="ef623609-f3d1-4537-8577-3dbd58257726" providerId="ADAL" clId="{A17E2A3C-638E-42FA-8A0B-D7B76FE6FD32}" dt="2025-07-11T18:45:16.140" v="112" actId="20577"/>
        <pc:sldMkLst>
          <pc:docMk/>
          <pc:sldMk cId="3581533761" sldId="297"/>
        </pc:sldMkLst>
      </pc:sldChg>
    </pc:docChg>
  </pc:docChgLst>
  <pc:docChgLst>
    <pc:chgData name="Josselin Bourges" userId="S::josselin.bourges@un.org::2853f2c9-8004-4548-bb73-10249e173b61" providerId="AD" clId="Web-{686D548B-143F-960B-74CD-A6EE0DC95F86}"/>
    <pc:docChg chg="modSld">
      <pc:chgData name="Josselin Bourges" userId="S::josselin.bourges@un.org::2853f2c9-8004-4548-bb73-10249e173b61" providerId="AD" clId="Web-{686D548B-143F-960B-74CD-A6EE0DC95F86}" dt="2025-08-13T20:06:31.420" v="10"/>
      <pc:docMkLst>
        <pc:docMk/>
      </pc:docMkLst>
      <pc:sldChg chg="modNotes">
        <pc:chgData name="Josselin Bourges" userId="S::josselin.bourges@un.org::2853f2c9-8004-4548-bb73-10249e173b61" providerId="AD" clId="Web-{686D548B-143F-960B-74CD-A6EE0DC95F86}" dt="2025-08-13T20:06:31.420" v="10"/>
        <pc:sldMkLst>
          <pc:docMk/>
          <pc:sldMk cId="4061251164" sldId="272"/>
        </pc:sldMkLst>
      </pc:sldChg>
      <pc:sldChg chg="modNotes">
        <pc:chgData name="Josselin Bourges" userId="S::josselin.bourges@un.org::2853f2c9-8004-4548-bb73-10249e173b61" providerId="AD" clId="Web-{686D548B-143F-960B-74CD-A6EE0DC95F86}" dt="2025-08-13T20:06:16.685" v="4"/>
        <pc:sldMkLst>
          <pc:docMk/>
          <pc:sldMk cId="359902344" sldId="283"/>
        </pc:sldMkLst>
      </pc:sldChg>
      <pc:sldChg chg="modNotes">
        <pc:chgData name="Josselin Bourges" userId="S::josselin.bourges@un.org::2853f2c9-8004-4548-bb73-10249e173b61" providerId="AD" clId="Web-{686D548B-143F-960B-74CD-A6EE0DC95F86}" dt="2025-08-13T20:06:27.920" v="6"/>
        <pc:sldMkLst>
          <pc:docMk/>
          <pc:sldMk cId="3090138944" sldId="296"/>
        </pc:sldMkLst>
      </pc:sldChg>
      <pc:sldChg chg="modNotes">
        <pc:chgData name="Josselin Bourges" userId="S::josselin.bourges@un.org::2853f2c9-8004-4548-bb73-10249e173b61" providerId="AD" clId="Web-{686D548B-143F-960B-74CD-A6EE0DC95F86}" dt="2025-08-13T20:06:12.372" v="1"/>
        <pc:sldMkLst>
          <pc:docMk/>
          <pc:sldMk cId="3581533761" sldId="297"/>
        </pc:sldMkLst>
      </pc:sldChg>
    </pc:docChg>
  </pc:docChgLst>
  <pc:docChgLst>
    <pc:chgData name="Ruth Ouattara" userId="ef623609-f3d1-4537-8577-3dbd58257726" providerId="ADAL" clId="{C2CE15EC-8567-4FCE-9AE9-71F399CAD566}"/>
    <pc:docChg chg="modSld">
      <pc:chgData name="Ruth Ouattara" userId="ef623609-f3d1-4537-8577-3dbd58257726" providerId="ADAL" clId="{C2CE15EC-8567-4FCE-9AE9-71F399CAD566}" dt="2025-08-07T14:43:28.564" v="0" actId="1076"/>
      <pc:docMkLst>
        <pc:docMk/>
      </pc:docMkLst>
      <pc:sldChg chg="modSp mod">
        <pc:chgData name="Ruth Ouattara" userId="ef623609-f3d1-4537-8577-3dbd58257726" providerId="ADAL" clId="{C2CE15EC-8567-4FCE-9AE9-71F399CAD566}" dt="2025-08-07T14:43:28.564" v="0" actId="1076"/>
        <pc:sldMkLst>
          <pc:docMk/>
          <pc:sldMk cId="3474446520" sldId="262"/>
        </pc:sldMkLst>
        <pc:spChg chg="mod">
          <ac:chgData name="Ruth Ouattara" userId="ef623609-f3d1-4537-8577-3dbd58257726" providerId="ADAL" clId="{C2CE15EC-8567-4FCE-9AE9-71F399CAD566}" dt="2025-08-07T14:43:28.564" v="0" actId="1076"/>
          <ac:spMkLst>
            <pc:docMk/>
            <pc:sldMk cId="3474446520" sldId="262"/>
            <ac:spMk id="3" creationId="{D9ABDD1F-C3A2-4EBA-8B3B-385D708D51D8}"/>
          </ac:spMkLst>
        </pc:spChg>
      </pc:sldChg>
    </pc:docChg>
  </pc:docChgLst>
  <pc:docChgLst>
    <pc:chgData name="Josselin Bourges" userId="S::josselin.bourges@un.org::2853f2c9-8004-4548-bb73-10249e173b61" providerId="AD" clId="Web-{7D7B8BC1-942F-1D0C-CE44-2D8EB920E2E4}"/>
    <pc:docChg chg="modSld">
      <pc:chgData name="Josselin Bourges" userId="S::josselin.bourges@un.org::2853f2c9-8004-4548-bb73-10249e173b61" providerId="AD" clId="Web-{7D7B8BC1-942F-1D0C-CE44-2D8EB920E2E4}" dt="2025-08-29T14:25:09.117" v="3" actId="1076"/>
      <pc:docMkLst>
        <pc:docMk/>
      </pc:docMkLst>
      <pc:sldChg chg="addSp delSp modSp">
        <pc:chgData name="Josselin Bourges" userId="S::josselin.bourges@un.org::2853f2c9-8004-4548-bb73-10249e173b61" providerId="AD" clId="Web-{7D7B8BC1-942F-1D0C-CE44-2D8EB920E2E4}" dt="2025-08-29T14:25:09.117" v="3" actId="1076"/>
        <pc:sldMkLst>
          <pc:docMk/>
          <pc:sldMk cId="4061251164" sldId="272"/>
        </pc:sldMkLst>
        <pc:spChg chg="del">
          <ac:chgData name="Josselin Bourges" userId="S::josselin.bourges@un.org::2853f2c9-8004-4548-bb73-10249e173b61" providerId="AD" clId="Web-{7D7B8BC1-942F-1D0C-CE44-2D8EB920E2E4}" dt="2025-08-29T14:25:05.367" v="0"/>
          <ac:spMkLst>
            <pc:docMk/>
            <pc:sldMk cId="4061251164" sldId="272"/>
            <ac:spMk id="4" creationId="{7A8CF308-CD78-276E-89FB-819975D2A7EF}"/>
          </ac:spMkLst>
        </pc:spChg>
        <pc:picChg chg="del">
          <ac:chgData name="Josselin Bourges" userId="S::josselin.bourges@un.org::2853f2c9-8004-4548-bb73-10249e173b61" providerId="AD" clId="Web-{7D7B8BC1-942F-1D0C-CE44-2D8EB920E2E4}" dt="2025-08-29T14:25:06.054" v="1"/>
          <ac:picMkLst>
            <pc:docMk/>
            <pc:sldMk cId="4061251164" sldId="272"/>
            <ac:picMk id="5" creationId="{EC111655-7DAB-48BC-A669-26DF8E09A243}"/>
          </ac:picMkLst>
        </pc:picChg>
        <pc:picChg chg="add mod">
          <ac:chgData name="Josselin Bourges" userId="S::josselin.bourges@un.org::2853f2c9-8004-4548-bb73-10249e173b61" providerId="AD" clId="Web-{7D7B8BC1-942F-1D0C-CE44-2D8EB920E2E4}" dt="2025-08-29T14:25:09.117" v="3" actId="1076"/>
          <ac:picMkLst>
            <pc:docMk/>
            <pc:sldMk cId="4061251164" sldId="272"/>
            <ac:picMk id="6" creationId="{E7DEAA35-531D-BF72-0ABD-F5B3321BEABD}"/>
          </ac:picMkLst>
        </pc:picChg>
      </pc:sldChg>
    </pc:docChg>
  </pc:docChgLst>
  <pc:docChgLst>
    <pc:chgData name="Josselin Bourges" userId="S::josselin.bourges@un.org::2853f2c9-8004-4548-bb73-10249e173b61" providerId="AD" clId="Web-{9D0A59FC-F8C9-051B-EB21-EE8F58AC7C27}"/>
    <pc:docChg chg="modSld">
      <pc:chgData name="Josselin Bourges" userId="S::josselin.bourges@un.org::2853f2c9-8004-4548-bb73-10249e173b61" providerId="AD" clId="Web-{9D0A59FC-F8C9-051B-EB21-EE8F58AC7C27}" dt="2025-08-12T18:52:55.888" v="72"/>
      <pc:docMkLst>
        <pc:docMk/>
      </pc:docMkLst>
      <pc:sldChg chg="modSp modNotes">
        <pc:chgData name="Josselin Bourges" userId="S::josselin.bourges@un.org::2853f2c9-8004-4548-bb73-10249e173b61" providerId="AD" clId="Web-{9D0A59FC-F8C9-051B-EB21-EE8F58AC7C27}" dt="2025-08-12T18:44:51.125" v="49" actId="20577"/>
        <pc:sldMkLst>
          <pc:docMk/>
          <pc:sldMk cId="3474446520" sldId="262"/>
        </pc:sldMkLst>
        <pc:spChg chg="mod">
          <ac:chgData name="Josselin Bourges" userId="S::josselin.bourges@un.org::2853f2c9-8004-4548-bb73-10249e173b61" providerId="AD" clId="Web-{9D0A59FC-F8C9-051B-EB21-EE8F58AC7C27}" dt="2025-08-12T18:44:51.125" v="49" actId="20577"/>
          <ac:spMkLst>
            <pc:docMk/>
            <pc:sldMk cId="3474446520" sldId="262"/>
            <ac:spMk id="3" creationId="{D9ABDD1F-C3A2-4EBA-8B3B-385D708D51D8}"/>
          </ac:spMkLst>
        </pc:spChg>
      </pc:sldChg>
      <pc:sldChg chg="modNotes">
        <pc:chgData name="Josselin Bourges" userId="S::josselin.bourges@un.org::2853f2c9-8004-4548-bb73-10249e173b61" providerId="AD" clId="Web-{9D0A59FC-F8C9-051B-EB21-EE8F58AC7C27}" dt="2025-08-12T18:28:45.514" v="7"/>
        <pc:sldMkLst>
          <pc:docMk/>
          <pc:sldMk cId="2982070104" sldId="275"/>
        </pc:sldMkLst>
      </pc:sldChg>
      <pc:sldChg chg="modNotes">
        <pc:chgData name="Josselin Bourges" userId="S::josselin.bourges@un.org::2853f2c9-8004-4548-bb73-10249e173b61" providerId="AD" clId="Web-{9D0A59FC-F8C9-051B-EB21-EE8F58AC7C27}" dt="2025-08-12T18:28:08.010" v="3"/>
        <pc:sldMkLst>
          <pc:docMk/>
          <pc:sldMk cId="2713081774" sldId="281"/>
        </pc:sldMkLst>
      </pc:sldChg>
      <pc:sldChg chg="modSp modNotes">
        <pc:chgData name="Josselin Bourges" userId="S::josselin.bourges@un.org::2853f2c9-8004-4548-bb73-10249e173b61" providerId="AD" clId="Web-{9D0A59FC-F8C9-051B-EB21-EE8F58AC7C27}" dt="2025-08-12T18:38:37.461" v="41" actId="20577"/>
        <pc:sldMkLst>
          <pc:docMk/>
          <pc:sldMk cId="359902344" sldId="283"/>
        </pc:sldMkLst>
        <pc:spChg chg="mod">
          <ac:chgData name="Josselin Bourges" userId="S::josselin.bourges@un.org::2853f2c9-8004-4548-bb73-10249e173b61" providerId="AD" clId="Web-{9D0A59FC-F8C9-051B-EB21-EE8F58AC7C27}" dt="2025-08-12T18:38:37.461" v="41" actId="20577"/>
          <ac:spMkLst>
            <pc:docMk/>
            <pc:sldMk cId="359902344" sldId="283"/>
            <ac:spMk id="3" creationId="{EE0FA1EB-981A-4A69-8481-67B62B48EF39}"/>
          </ac:spMkLst>
        </pc:spChg>
        <pc:spChg chg="mod">
          <ac:chgData name="Josselin Bourges" userId="S::josselin.bourges@un.org::2853f2c9-8004-4548-bb73-10249e173b61" providerId="AD" clId="Web-{9D0A59FC-F8C9-051B-EB21-EE8F58AC7C27}" dt="2025-08-12T18:38:30.070" v="38" actId="20577"/>
          <ac:spMkLst>
            <pc:docMk/>
            <pc:sldMk cId="359902344" sldId="283"/>
            <ac:spMk id="5" creationId="{1B8EF366-0F27-4632-8E75-9276FDA88DF9}"/>
          </ac:spMkLst>
        </pc:spChg>
        <pc:picChg chg="mod">
          <ac:chgData name="Josselin Bourges" userId="S::josselin.bourges@un.org::2853f2c9-8004-4548-bb73-10249e173b61" providerId="AD" clId="Web-{9D0A59FC-F8C9-051B-EB21-EE8F58AC7C27}" dt="2025-08-12T18:37:34.226" v="28" actId="1076"/>
          <ac:picMkLst>
            <pc:docMk/>
            <pc:sldMk cId="359902344" sldId="283"/>
            <ac:picMk id="6" creationId="{0D7FCA48-5EF6-6882-6A23-3F464370973C}"/>
          </ac:picMkLst>
        </pc:picChg>
      </pc:sldChg>
      <pc:sldChg chg="modSp modNotes">
        <pc:chgData name="Josselin Bourges" userId="S::josselin.bourges@un.org::2853f2c9-8004-4548-bb73-10249e173b61" providerId="AD" clId="Web-{9D0A59FC-F8C9-051B-EB21-EE8F58AC7C27}" dt="2025-08-12T18:47:26.576" v="61"/>
        <pc:sldMkLst>
          <pc:docMk/>
          <pc:sldMk cId="679067467" sldId="293"/>
        </pc:sldMkLst>
        <pc:spChg chg="mod">
          <ac:chgData name="Josselin Bourges" userId="S::josselin.bourges@un.org::2853f2c9-8004-4548-bb73-10249e173b61" providerId="AD" clId="Web-{9D0A59FC-F8C9-051B-EB21-EE8F58AC7C27}" dt="2025-08-12T18:45:31.130" v="51" actId="1076"/>
          <ac:spMkLst>
            <pc:docMk/>
            <pc:sldMk cId="679067467" sldId="293"/>
            <ac:spMk id="11" creationId="{ED81408D-C751-9E28-5E3E-C813F6ABEBA4}"/>
          </ac:spMkLst>
        </pc:spChg>
        <pc:spChg chg="mod">
          <ac:chgData name="Josselin Bourges" userId="S::josselin.bourges@un.org::2853f2c9-8004-4548-bb73-10249e173b61" providerId="AD" clId="Web-{9D0A59FC-F8C9-051B-EB21-EE8F58AC7C27}" dt="2025-08-12T18:45:38.380" v="53" actId="1076"/>
          <ac:spMkLst>
            <pc:docMk/>
            <pc:sldMk cId="679067467" sldId="293"/>
            <ac:spMk id="14" creationId="{F9A5F141-E9DC-6BFD-3DD2-D003E173E1FC}"/>
          </ac:spMkLst>
        </pc:spChg>
        <pc:spChg chg="mod">
          <ac:chgData name="Josselin Bourges" userId="S::josselin.bourges@un.org::2853f2c9-8004-4548-bb73-10249e173b61" providerId="AD" clId="Web-{9D0A59FC-F8C9-051B-EB21-EE8F58AC7C27}" dt="2025-08-12T18:45:42.193" v="54" actId="1076"/>
          <ac:spMkLst>
            <pc:docMk/>
            <pc:sldMk cId="679067467" sldId="293"/>
            <ac:spMk id="17" creationId="{9AC20FF6-B079-FA4B-FF95-A83AC41C9FB8}"/>
          </ac:spMkLst>
        </pc:spChg>
        <pc:picChg chg="mod">
          <ac:chgData name="Josselin Bourges" userId="S::josselin.bourges@un.org::2853f2c9-8004-4548-bb73-10249e173b61" providerId="AD" clId="Web-{9D0A59FC-F8C9-051B-EB21-EE8F58AC7C27}" dt="2025-08-12T18:45:34.708" v="52" actId="1076"/>
          <ac:picMkLst>
            <pc:docMk/>
            <pc:sldMk cId="679067467" sldId="293"/>
            <ac:picMk id="12" creationId="{69C4581D-CF49-9A58-A74C-0B2A3A820078}"/>
          </ac:picMkLst>
        </pc:picChg>
        <pc:picChg chg="mod">
          <ac:chgData name="Josselin Bourges" userId="S::josselin.bourges@un.org::2853f2c9-8004-4548-bb73-10249e173b61" providerId="AD" clId="Web-{9D0A59FC-F8C9-051B-EB21-EE8F58AC7C27}" dt="2025-08-12T18:45:45.662" v="55" actId="1076"/>
          <ac:picMkLst>
            <pc:docMk/>
            <pc:sldMk cId="679067467" sldId="293"/>
            <ac:picMk id="15" creationId="{31B0E535-DEDF-56F6-3EEB-FAEFAAC89A38}"/>
          </ac:picMkLst>
        </pc:picChg>
      </pc:sldChg>
      <pc:sldChg chg="modNotes">
        <pc:chgData name="Josselin Bourges" userId="S::josselin.bourges@un.org::2853f2c9-8004-4548-bb73-10249e173b61" providerId="AD" clId="Web-{9D0A59FC-F8C9-051B-EB21-EE8F58AC7C27}" dt="2025-08-12T18:48:12.439" v="64"/>
        <pc:sldMkLst>
          <pc:docMk/>
          <pc:sldMk cId="2899637849" sldId="294"/>
        </pc:sldMkLst>
      </pc:sldChg>
      <pc:sldChg chg="modNotes">
        <pc:chgData name="Josselin Bourges" userId="S::josselin.bourges@un.org::2853f2c9-8004-4548-bb73-10249e173b61" providerId="AD" clId="Web-{9D0A59FC-F8C9-051B-EB21-EE8F58AC7C27}" dt="2025-08-12T18:48:15.267" v="67"/>
        <pc:sldMkLst>
          <pc:docMk/>
          <pc:sldMk cId="2378727231" sldId="295"/>
        </pc:sldMkLst>
      </pc:sldChg>
      <pc:sldChg chg="modNotes">
        <pc:chgData name="Josselin Bourges" userId="S::josselin.bourges@un.org::2853f2c9-8004-4548-bb73-10249e173b61" providerId="AD" clId="Web-{9D0A59FC-F8C9-051B-EB21-EE8F58AC7C27}" dt="2025-08-12T18:52:55.888" v="72"/>
        <pc:sldMkLst>
          <pc:docMk/>
          <pc:sldMk cId="3090138944" sldId="296"/>
        </pc:sldMkLst>
      </pc:sldChg>
      <pc:sldChg chg="modNotes">
        <pc:chgData name="Josselin Bourges" userId="S::josselin.bourges@un.org::2853f2c9-8004-4548-bb73-10249e173b61" providerId="AD" clId="Web-{9D0A59FC-F8C9-051B-EB21-EE8F58AC7C27}" dt="2025-08-12T18:35:09.409" v="10"/>
        <pc:sldMkLst>
          <pc:docMk/>
          <pc:sldMk cId="3581533761" sldId="297"/>
        </pc:sldMkLst>
      </pc:sldChg>
    </pc:docChg>
  </pc:docChgLst>
  <pc:docChgLst>
    <pc:chgData name="Josselin Bourges" userId="S::josselin.bourges@un.org::2853f2c9-8004-4548-bb73-10249e173b61" providerId="AD" clId="Web-{BB7C4F7E-8065-138A-A0A1-F6988C193B6D}"/>
    <pc:docChg chg="modSld">
      <pc:chgData name="Josselin Bourges" userId="S::josselin.bourges@un.org::2853f2c9-8004-4548-bb73-10249e173b61" providerId="AD" clId="Web-{BB7C4F7E-8065-138A-A0A1-F6988C193B6D}" dt="2025-08-13T19:24:35.882" v="6"/>
      <pc:docMkLst>
        <pc:docMk/>
      </pc:docMkLst>
      <pc:sldChg chg="modNotes">
        <pc:chgData name="Josselin Bourges" userId="S::josselin.bourges@un.org::2853f2c9-8004-4548-bb73-10249e173b61" providerId="AD" clId="Web-{BB7C4F7E-8065-138A-A0A1-F6988C193B6D}" dt="2025-08-13T16:47:03.783" v="4"/>
        <pc:sldMkLst>
          <pc:docMk/>
          <pc:sldMk cId="2713081774" sldId="281"/>
        </pc:sldMkLst>
      </pc:sldChg>
      <pc:sldChg chg="modNotes">
        <pc:chgData name="Josselin Bourges" userId="S::josselin.bourges@un.org::2853f2c9-8004-4548-bb73-10249e173b61" providerId="AD" clId="Web-{BB7C4F7E-8065-138A-A0A1-F6988C193B6D}" dt="2025-08-13T19:24:35.882" v="6"/>
        <pc:sldMkLst>
          <pc:docMk/>
          <pc:sldMk cId="679067467"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703433-C4EE-47BC-A3A5-0C4249AA20B4}" type="datetimeFigureOut">
              <a:rPr lang="fr-FR" smtClean="0"/>
              <a:t>29/08/2025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BC48A4-EFD1-4FE3-92F2-4B511CBA8841}" type="slidenum">
              <a:rPr lang="fr-FR" smtClean="0"/>
              <a:t>‹N°›</a:t>
            </a:fld>
            <a:endParaRPr lang="fr-FR"/>
          </a:p>
        </p:txBody>
      </p:sp>
    </p:spTree>
    <p:extLst>
      <p:ext uri="{BB962C8B-B14F-4D97-AF65-F5344CB8AC3E}">
        <p14:creationId xmlns:p14="http://schemas.microsoft.com/office/powerpoint/2010/main" val="995013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kern="1200">
                <a:solidFill>
                  <a:schemeClr val="tx1"/>
                </a:solidFill>
                <a:effectLst/>
              </a:rPr>
              <a:t>(Avant de commencer l’étude de cas, divisez les </a:t>
            </a:r>
            <a:r>
              <a:rPr lang="fr-FR" err="1"/>
              <a:t>participant·e·s</a:t>
            </a:r>
            <a:r>
              <a:rPr lang="fr-FR"/>
              <a:t> </a:t>
            </a:r>
            <a:r>
              <a:rPr lang="fr-FR" kern="1200">
                <a:solidFill>
                  <a:schemeClr val="tx1"/>
                </a:solidFill>
                <a:effectLst/>
              </a:rPr>
              <a:t>en groupes de quatre ou cinq personnes et distribuez les documents.)</a:t>
            </a:r>
            <a:endParaRPr lang="en-US" kern="1200">
              <a:solidFill>
                <a:srgbClr val="444444"/>
              </a:solidFill>
              <a:effectLst/>
            </a:endParaRPr>
          </a:p>
          <a:p>
            <a:endParaRPr lang="fr-FR">
              <a:solidFill>
                <a:srgbClr val="444444"/>
              </a:solidFill>
            </a:endParaRPr>
          </a:p>
          <a:p>
            <a:r>
              <a:rPr lang="fr-FR" b="1" kern="1200">
                <a:solidFill>
                  <a:schemeClr val="tx1"/>
                </a:solidFill>
                <a:effectLst/>
              </a:rPr>
              <a:t>Message clé : </a:t>
            </a:r>
            <a:r>
              <a:rPr lang="fr-FR" b="1"/>
              <a:t>Présenter l’étude</a:t>
            </a:r>
            <a:r>
              <a:rPr lang="fr-FR" b="1" kern="1200">
                <a:solidFill>
                  <a:schemeClr val="tx1"/>
                </a:solidFill>
                <a:effectLst/>
              </a:rPr>
              <a:t> de cas.</a:t>
            </a:r>
            <a:endParaRPr lang="fr-FR" b="1" kern="1200">
              <a:solidFill>
                <a:srgbClr val="444444"/>
              </a:solidFill>
              <a:effectLst/>
            </a:endParaRPr>
          </a:p>
          <a:p>
            <a:endParaRPr lang="fr-FR">
              <a:solidFill>
                <a:srgbClr val="444444"/>
              </a:solidFill>
            </a:endParaRPr>
          </a:p>
          <a:p>
            <a:r>
              <a:rPr lang="fr-FR" kern="1200">
                <a:solidFill>
                  <a:schemeClr val="tx1"/>
                </a:solidFill>
                <a:effectLst/>
              </a:rPr>
              <a:t>Bonjour à toutes et à tous, et bienvenue !</a:t>
            </a:r>
            <a:r>
              <a:rPr lang="fr-FR"/>
              <a:t> </a:t>
            </a:r>
            <a:r>
              <a:rPr lang="fr-FR" kern="1200">
                <a:solidFill>
                  <a:schemeClr val="tx1"/>
                </a:solidFill>
                <a:effectLst/>
              </a:rPr>
              <a:t>Dans cette session, nous allons examiner comment intégrer les considérations de genre dans le travail de la composante militaire des opérations de paix.</a:t>
            </a:r>
            <a:endParaRPr lang="en-US">
              <a:solidFill>
                <a:srgbClr val="444444"/>
              </a:solidFill>
            </a:endParaRPr>
          </a:p>
          <a:p>
            <a:endParaRPr lang="fr-FR">
              <a:solidFill>
                <a:srgbClr val="444444"/>
              </a:solidFill>
            </a:endParaRPr>
          </a:p>
          <a:p>
            <a:r>
              <a:rPr lang="fr-FR"/>
              <a:t>Passons maintenant à une étude de cas pratique. Cette étude de cas porte sur la manière de concevoir des projets d’assistance civile sensibles au genre.</a:t>
            </a:r>
            <a:endParaRPr lang="en-US"/>
          </a:p>
          <a:p>
            <a:endParaRPr lang="fr-FR"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a:t>
            </a:fld>
            <a:endParaRPr lang="fr-FR"/>
          </a:p>
        </p:txBody>
      </p:sp>
    </p:spTree>
    <p:extLst>
      <p:ext uri="{BB962C8B-B14F-4D97-AF65-F5344CB8AC3E}">
        <p14:creationId xmlns:p14="http://schemas.microsoft.com/office/powerpoint/2010/main" val="518501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kern="1200">
                <a:solidFill>
                  <a:schemeClr val="tx1"/>
                </a:solidFill>
                <a:effectLst/>
              </a:rPr>
              <a:t>(</a:t>
            </a:r>
            <a:r>
              <a:rPr lang="fr-FR" i="1"/>
              <a:t>Scénario </a:t>
            </a:r>
            <a:r>
              <a:rPr lang="fr-FR" i="1" kern="1200">
                <a:solidFill>
                  <a:schemeClr val="tx1"/>
                </a:solidFill>
                <a:effectLst/>
              </a:rPr>
              <a:t>à présenter – un par un ou collectivement – pendant l’exercice. Des copies papier des </a:t>
            </a:r>
            <a:r>
              <a:rPr lang="fr-FR" i="1"/>
              <a:t>scénarios </a:t>
            </a:r>
            <a:r>
              <a:rPr lang="fr-FR" i="1" kern="1200">
                <a:solidFill>
                  <a:schemeClr val="tx1"/>
                </a:solidFill>
                <a:effectLst/>
              </a:rPr>
              <a:t>peuvent également être distribuées.)</a:t>
            </a:r>
            <a:r>
              <a:rPr lang="fr-FR" i="1"/>
              <a:t> </a:t>
            </a:r>
            <a:r>
              <a:rPr lang="fr-FR" b="1" kern="1200">
                <a:solidFill>
                  <a:schemeClr val="tx1"/>
                </a:solidFill>
                <a:effectLst/>
              </a:rPr>
              <a:t>Ne montrez pas les </a:t>
            </a:r>
            <a:r>
              <a:rPr lang="fr-FR" b="1"/>
              <a:t>scénarios </a:t>
            </a:r>
            <a:r>
              <a:rPr lang="fr-FR" b="1" kern="1200">
                <a:solidFill>
                  <a:schemeClr val="tx1"/>
                </a:solidFill>
                <a:effectLst/>
              </a:rPr>
              <a:t>aux participants avant le moment opportun.</a:t>
            </a:r>
            <a:endParaRPr lang="fr-FR">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a:p>
        </p:txBody>
      </p:sp>
    </p:spTree>
    <p:extLst>
      <p:ext uri="{BB962C8B-B14F-4D97-AF65-F5344CB8AC3E}">
        <p14:creationId xmlns:p14="http://schemas.microsoft.com/office/powerpoint/2010/main" val="25576229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a:solidFill>
                  <a:schemeClr val="tx1"/>
                </a:solidFill>
                <a:effectLst/>
              </a:rPr>
              <a:t>Message clé : </a:t>
            </a:r>
            <a:r>
              <a:rPr lang="fr-FR"/>
              <a:t>Analyser</a:t>
            </a:r>
            <a:r>
              <a:rPr lang="fr-FR" kern="1200">
                <a:solidFill>
                  <a:schemeClr val="tx1"/>
                </a:solidFill>
                <a:effectLst/>
              </a:rPr>
              <a:t> les options proposées dans la tâche.</a:t>
            </a:r>
            <a:endParaRPr lang="en-US"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kern="1200">
                <a:solidFill>
                  <a:schemeClr val="tx1"/>
                </a:solidFill>
                <a:effectLst/>
              </a:rPr>
              <a:t>Très bien, </a:t>
            </a:r>
            <a:r>
              <a:rPr lang="fr-FR"/>
              <a:t>votre </a:t>
            </a:r>
            <a:r>
              <a:rPr lang="fr-FR" kern="1200">
                <a:solidFill>
                  <a:schemeClr val="tx1"/>
                </a:solidFill>
                <a:effectLst/>
              </a:rPr>
              <a:t>temps est écoulé. Voyons maintenant ce que vous avez </a:t>
            </a:r>
            <a:r>
              <a:rPr lang="fr-FR"/>
              <a:t>trouvé</a:t>
            </a:r>
            <a:r>
              <a:rPr lang="fr-FR" kern="1200">
                <a:solidFill>
                  <a:schemeClr val="tx1"/>
                </a:solidFill>
                <a:effectLst/>
              </a:rPr>
              <a:t>.</a:t>
            </a:r>
            <a:endParaRPr lang="en-US" kern="1200">
              <a:solidFill>
                <a:srgbClr val="444444"/>
              </a:solidFill>
              <a:effectLst/>
            </a:endParaRPr>
          </a:p>
          <a:p>
            <a:pPr>
              <a:lnSpc>
                <a:spcPct val="114999"/>
              </a:lnSpc>
              <a:spcAft>
                <a:spcPts val="800"/>
              </a:spcAft>
            </a:pPr>
            <a:endParaRPr lang="fr-FR"/>
          </a:p>
          <a:p>
            <a:pPr>
              <a:lnSpc>
                <a:spcPct val="114999"/>
              </a:lnSpc>
              <a:spcAft>
                <a:spcPts val="800"/>
              </a:spcAft>
            </a:pPr>
            <a:r>
              <a:rPr lang="fr-FR" kern="1200">
                <a:solidFill>
                  <a:schemeClr val="tx1"/>
                </a:solidFill>
                <a:effectLst/>
              </a:rPr>
              <a:t>Qui souhaite commencer ? Chaque groupe dispose de</a:t>
            </a:r>
            <a:r>
              <a:rPr lang="fr-FR"/>
              <a:t> </a:t>
            </a:r>
            <a:r>
              <a:rPr lang="fr-FR" kern="1200">
                <a:solidFill>
                  <a:schemeClr val="tx1"/>
                </a:solidFill>
                <a:effectLst/>
              </a:rPr>
              <a:t>cinq minutes</a:t>
            </a:r>
            <a:r>
              <a:rPr lang="fr-FR"/>
              <a:t> </a:t>
            </a:r>
            <a:r>
              <a:rPr lang="fr-FR" kern="1200">
                <a:solidFill>
                  <a:schemeClr val="tx1"/>
                </a:solidFill>
                <a:effectLst/>
              </a:rPr>
              <a:t>pour présenter ses conclusions</a:t>
            </a:r>
            <a:r>
              <a:rPr lang="fr-FR" i="1"/>
              <a:t> </a:t>
            </a:r>
            <a:r>
              <a:rPr lang="fr-FR" i="1" kern="1200">
                <a:solidFill>
                  <a:schemeClr val="tx1"/>
                </a:solidFill>
                <a:effectLst/>
              </a:rPr>
              <a:t>(Invitez les groupes à présenter leurs </a:t>
            </a:r>
            <a:r>
              <a:rPr lang="fr-FR" i="1"/>
              <a:t>conclusions).</a:t>
            </a:r>
            <a:endParaRPr lang="en-US">
              <a:solidFill>
                <a:srgbClr val="444444"/>
              </a:solidFill>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i="1" kern="1200">
                <a:solidFill>
                  <a:schemeClr val="tx1"/>
                </a:solidFill>
                <a:effectLst/>
              </a:rPr>
              <a:t>(Après </a:t>
            </a:r>
            <a:r>
              <a:rPr lang="fr-FR" i="1"/>
              <a:t>la présentation de </a:t>
            </a:r>
            <a:r>
              <a:rPr lang="fr-FR" i="1" kern="1200">
                <a:solidFill>
                  <a:schemeClr val="tx1"/>
                </a:solidFill>
                <a:effectLst/>
              </a:rPr>
              <a:t>chaque </a:t>
            </a:r>
            <a:r>
              <a:rPr lang="fr-FR" i="1"/>
              <a:t>groupe</a:t>
            </a:r>
            <a:r>
              <a:rPr lang="fr-FR" i="1" kern="1200">
                <a:solidFill>
                  <a:schemeClr val="tx1"/>
                </a:solidFill>
                <a:effectLst/>
              </a:rPr>
              <a:t>, vous pouvez animer une brève discussion</a:t>
            </a:r>
            <a:r>
              <a:rPr lang="fr-FR" i="1"/>
              <a:t>. Les autres groupes ont-ils</a:t>
            </a:r>
            <a:r>
              <a:rPr lang="fr-FR" i="1" kern="1200">
                <a:solidFill>
                  <a:schemeClr val="tx1"/>
                </a:solidFill>
                <a:effectLst/>
              </a:rPr>
              <a:t> fait un choix similaire ? Les autres groupes sont-ils </a:t>
            </a:r>
            <a:r>
              <a:rPr lang="fr-FR" i="1"/>
              <a:t>d'accord </a:t>
            </a:r>
            <a:r>
              <a:rPr lang="fr-FR" i="1" kern="1200">
                <a:solidFill>
                  <a:schemeClr val="tx1"/>
                </a:solidFill>
                <a:effectLst/>
              </a:rPr>
              <a:t>avec les arguments présentés ? </a:t>
            </a:r>
            <a:r>
              <a:rPr lang="fr-FR" i="1"/>
              <a:t>Quelqu'un a-t-il des expériences personnelles en la matière qu'il souhaiterait </a:t>
            </a:r>
            <a:r>
              <a:rPr lang="fr-FR" i="1" kern="1200">
                <a:solidFill>
                  <a:schemeClr val="tx1"/>
                </a:solidFill>
                <a:effectLst/>
              </a:rPr>
              <a:t>partager ? En cas de </a:t>
            </a:r>
            <a:r>
              <a:rPr lang="fr-FR" i="1"/>
              <a:t>contraintes </a:t>
            </a:r>
            <a:r>
              <a:rPr lang="fr-FR" i="1" kern="1200">
                <a:solidFill>
                  <a:schemeClr val="tx1"/>
                </a:solidFill>
                <a:effectLst/>
              </a:rPr>
              <a:t>de temps, </a:t>
            </a:r>
            <a:r>
              <a:rPr lang="fr-FR" i="1"/>
              <a:t>optez pour </a:t>
            </a:r>
            <a:r>
              <a:rPr lang="fr-FR" i="1" kern="1200">
                <a:solidFill>
                  <a:schemeClr val="tx1"/>
                </a:solidFill>
                <a:effectLst/>
              </a:rPr>
              <a:t>un débriefing général après </a:t>
            </a:r>
            <a:r>
              <a:rPr lang="fr-FR" i="1"/>
              <a:t>la présentation </a:t>
            </a:r>
            <a:r>
              <a:rPr lang="fr-FR" i="1" kern="1200">
                <a:solidFill>
                  <a:schemeClr val="tx1"/>
                </a:solidFill>
                <a:effectLst/>
              </a:rPr>
              <a:t>de tous les groupes.)</a:t>
            </a:r>
            <a:endParaRPr lang="en-US" kern="1200">
              <a:solidFill>
                <a:srgbClr val="444444"/>
              </a:solidFill>
              <a:effectLst/>
            </a:endParaRPr>
          </a:p>
          <a:p>
            <a:pPr>
              <a:lnSpc>
                <a:spcPct val="114999"/>
              </a:lnSpc>
              <a:spcAft>
                <a:spcPts val="800"/>
              </a:spcAft>
            </a:pPr>
            <a:r>
              <a:rPr lang="fr-FR"/>
              <a:t> </a:t>
            </a:r>
            <a:endParaRPr lang="en-US" kern="1200">
              <a:solidFill>
                <a:srgbClr val="444444"/>
              </a:solidFill>
              <a:effectLst/>
              <a:ea typeface="+mn-ea"/>
              <a:cs typeface="+mn-cs"/>
            </a:endParaRPr>
          </a:p>
          <a:p>
            <a:pPr>
              <a:lnSpc>
                <a:spcPct val="114999"/>
              </a:lnSpc>
              <a:spcAft>
                <a:spcPts val="800"/>
              </a:spcAft>
            </a:pPr>
            <a:r>
              <a:rPr lang="fr-FR" kern="1200">
                <a:solidFill>
                  <a:schemeClr val="tx1"/>
                </a:solidFill>
                <a:effectLst/>
              </a:rPr>
              <a:t>Une fois que tous les groupes </a:t>
            </a:r>
            <a:r>
              <a:rPr lang="fr-FR"/>
              <a:t>se sont présentés</a:t>
            </a:r>
            <a:r>
              <a:rPr lang="fr-FR" kern="1200">
                <a:solidFill>
                  <a:schemeClr val="tx1"/>
                </a:solidFill>
                <a:effectLst/>
              </a:rPr>
              <a:t>, ouvrez la discussion :</a:t>
            </a:r>
            <a:endParaRPr lang="en-US"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kern="1200">
                <a:solidFill>
                  <a:schemeClr val="tx1"/>
                </a:solidFill>
                <a:effectLst/>
              </a:rPr>
              <a:t>Quelle </a:t>
            </a:r>
            <a:r>
              <a:rPr lang="fr-FR"/>
              <a:t>a été l'action </a:t>
            </a:r>
            <a:r>
              <a:rPr lang="fr-FR" kern="1200">
                <a:solidFill>
                  <a:schemeClr val="tx1"/>
                </a:solidFill>
                <a:effectLst/>
              </a:rPr>
              <a:t>la plus optimale ? Pourquoi ? Quels sont les avantages et les inconvénients de chaque option ?</a:t>
            </a:r>
            <a:r>
              <a:rPr lang="fr-FR"/>
              <a:t> </a:t>
            </a:r>
            <a:r>
              <a:rPr lang="fr-FR" i="1" kern="1200">
                <a:solidFill>
                  <a:schemeClr val="tx1"/>
                </a:solidFill>
                <a:effectLst/>
              </a:rPr>
              <a:t>(Si nécessaire, </a:t>
            </a:r>
            <a:r>
              <a:rPr lang="fr-FR" i="1"/>
              <a:t>écrivez </a:t>
            </a:r>
            <a:r>
              <a:rPr lang="fr-FR" i="1" kern="1200">
                <a:solidFill>
                  <a:schemeClr val="tx1"/>
                </a:solidFill>
                <a:effectLst/>
              </a:rPr>
              <a:t>les </a:t>
            </a:r>
            <a:r>
              <a:rPr lang="fr-FR" i="1"/>
              <a:t>mots clés </a:t>
            </a:r>
            <a:r>
              <a:rPr lang="fr-FR" i="1" kern="1200">
                <a:solidFill>
                  <a:schemeClr val="tx1"/>
                </a:solidFill>
                <a:effectLst/>
              </a:rPr>
              <a:t>sur le </a:t>
            </a:r>
            <a:r>
              <a:rPr lang="fr-FR" i="1"/>
              <a:t>tableau de conférence).</a:t>
            </a:r>
            <a:endParaRPr lang="en-US" kern="1200">
              <a:solidFill>
                <a:srgbClr val="444444"/>
              </a:solidFill>
              <a:effectLst/>
              <a:ea typeface="+mn-ea"/>
              <a:cs typeface="+mn-cs"/>
            </a:endParaRPr>
          </a:p>
          <a:p>
            <a:pPr>
              <a:lnSpc>
                <a:spcPct val="114999"/>
              </a:lnSpc>
              <a:spcAft>
                <a:spcPts val="800"/>
              </a:spcAft>
            </a:pPr>
            <a:endParaRPr lang="fr-FR" i="1"/>
          </a:p>
          <a:p>
            <a:pPr>
              <a:lnSpc>
                <a:spcPct val="114999"/>
              </a:lnSpc>
              <a:spcAft>
                <a:spcPts val="800"/>
              </a:spcAft>
            </a:pPr>
            <a:r>
              <a:rPr lang="fr-FR" i="1" kern="1200">
                <a:solidFill>
                  <a:schemeClr val="tx1"/>
                </a:solidFill>
                <a:effectLst/>
              </a:rPr>
              <a:t>(</a:t>
            </a:r>
            <a:r>
              <a:rPr lang="fr-FR" i="1"/>
              <a:t>Procédez à </a:t>
            </a:r>
            <a:r>
              <a:rPr lang="fr-FR" i="1" kern="1200">
                <a:solidFill>
                  <a:schemeClr val="tx1"/>
                </a:solidFill>
                <a:effectLst/>
              </a:rPr>
              <a:t>un débriefing détaillé en </a:t>
            </a:r>
            <a:r>
              <a:rPr lang="fr-FR" i="1"/>
              <a:t>utilisant </a:t>
            </a:r>
            <a:r>
              <a:rPr lang="fr-FR" i="1" kern="1200">
                <a:solidFill>
                  <a:schemeClr val="tx1"/>
                </a:solidFill>
                <a:effectLst/>
              </a:rPr>
              <a:t>la section </a:t>
            </a:r>
            <a:r>
              <a:rPr lang="fr-FR" i="1"/>
              <a:t>correspondante </a:t>
            </a:r>
            <a:r>
              <a:rPr lang="fr-FR" i="1" kern="1200">
                <a:solidFill>
                  <a:schemeClr val="tx1"/>
                </a:solidFill>
                <a:effectLst/>
              </a:rPr>
              <a:t>du </a:t>
            </a:r>
            <a:r>
              <a:rPr lang="fr-FR" i="1"/>
              <a:t>manuel).</a:t>
            </a:r>
            <a:endParaRPr lang="en-US">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11</a:t>
            </a:fld>
            <a:endParaRPr lang="en-GB"/>
          </a:p>
        </p:txBody>
      </p:sp>
    </p:spTree>
    <p:extLst>
      <p:ext uri="{BB962C8B-B14F-4D97-AF65-F5344CB8AC3E}">
        <p14:creationId xmlns:p14="http://schemas.microsoft.com/office/powerpoint/2010/main" val="3627571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a:solidFill>
                  <a:schemeClr val="tx1"/>
                </a:solidFill>
                <a:effectLst/>
                <a:latin typeface="+mn-lt"/>
                <a:ea typeface="+mn-ea"/>
                <a:cs typeface="+mn-cs"/>
              </a:rPr>
              <a:t>Message clé : </a:t>
            </a:r>
            <a:r>
              <a:rPr lang="fr-FR"/>
              <a:t>Mettre</a:t>
            </a:r>
            <a:r>
              <a:rPr lang="fr-FR" sz="1200" b="0" i="0" kern="1200">
                <a:solidFill>
                  <a:schemeClr val="tx1"/>
                </a:solidFill>
                <a:effectLst/>
                <a:latin typeface="+mn-lt"/>
                <a:ea typeface="+mn-ea"/>
                <a:cs typeface="+mn-cs"/>
              </a:rPr>
              <a:t> en évidence les principaux points d’apprentissage de la présentation.</a:t>
            </a:r>
            <a:br>
              <a:rPr lang="fr-FR">
                <a:cs typeface="+mn-lt"/>
              </a:rPr>
            </a:br>
            <a:r>
              <a:rPr lang="fr-FR" sz="1200" b="0" i="1" kern="1200">
                <a:solidFill>
                  <a:schemeClr val="tx1"/>
                </a:solidFill>
                <a:effectLst/>
                <a:latin typeface="+mn-lt"/>
                <a:ea typeface="+mn-ea"/>
                <a:cs typeface="+mn-cs"/>
              </a:rPr>
              <a:t>(Utilisez la section pertinente du Manuel.)</a:t>
            </a:r>
            <a:endParaRPr lang="en-GB"/>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a:p>
        </p:txBody>
      </p:sp>
    </p:spTree>
    <p:extLst>
      <p:ext uri="{BB962C8B-B14F-4D97-AF65-F5344CB8AC3E}">
        <p14:creationId xmlns:p14="http://schemas.microsoft.com/office/powerpoint/2010/main" val="3674095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noProof="0">
                <a:effectLst/>
              </a:rPr>
              <a:t>Message clé :</a:t>
            </a:r>
            <a:r>
              <a:rPr lang="fr-FR" noProof="0">
                <a:effectLst/>
              </a:rPr>
              <a:t> </a:t>
            </a:r>
            <a:r>
              <a:rPr lang="fr-FR"/>
              <a:t>Présenter les objectifs d'apprentissage de l'étude </a:t>
            </a:r>
            <a:r>
              <a:rPr lang="fr-FR" noProof="0">
                <a:effectLst/>
              </a:rPr>
              <a:t>de cas</a:t>
            </a:r>
            <a:r>
              <a:rPr lang="fr-FR"/>
              <a:t>.</a:t>
            </a:r>
          </a:p>
          <a:p>
            <a:pPr marL="168910" marR="254000">
              <a:lnSpc>
                <a:spcPct val="107000"/>
              </a:lnSpc>
              <a:spcBef>
                <a:spcPts val="0"/>
              </a:spcBef>
              <a:spcAft>
                <a:spcPts val="800"/>
              </a:spcAft>
            </a:pPr>
            <a:endParaRPr lang="fr-FR" noProof="0">
              <a:effectLst/>
              <a:latin typeface="Calibri" panose="020F0502020204030204" pitchFamily="34" charset="0"/>
              <a:ea typeface="DengXian" panose="02010600030101010101" pitchFamily="2" charset="-122"/>
              <a:cs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8552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Passons </a:t>
            </a:r>
            <a:r>
              <a:rPr lang="en-US" err="1"/>
              <a:t>maintenant</a:t>
            </a:r>
            <a:r>
              <a:rPr lang="en-US"/>
              <a:t> à </a:t>
            </a:r>
            <a:r>
              <a:rPr lang="en-US" err="1"/>
              <a:t>l'exercice</a:t>
            </a:r>
            <a:endParaRPr lang="en-US"/>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a:solidFill>
                  <a:schemeClr val="tx1"/>
                </a:solidFill>
                <a:effectLst/>
              </a:rPr>
              <a:t>Message clé : </a:t>
            </a:r>
            <a:r>
              <a:rPr lang="fr-FR"/>
              <a:t>Présenter la vue d'ensemble </a:t>
            </a:r>
            <a:r>
              <a:rPr lang="fr-FR" kern="1200">
                <a:solidFill>
                  <a:schemeClr val="tx1"/>
                </a:solidFill>
                <a:effectLst/>
              </a:rPr>
              <a:t>de </a:t>
            </a:r>
            <a:r>
              <a:rPr lang="fr-FR"/>
              <a:t>l'exercice</a:t>
            </a:r>
            <a:r>
              <a:rPr lang="fr-FR" kern="1200">
                <a:solidFill>
                  <a:schemeClr val="tx1"/>
                </a:solidFill>
                <a:effectLst/>
              </a:rPr>
              <a:t>, y compris le temps alloué et </a:t>
            </a:r>
            <a:r>
              <a:rPr lang="fr-FR"/>
              <a:t>le matériel </a:t>
            </a:r>
            <a:r>
              <a:rPr lang="fr-FR" kern="1200">
                <a:solidFill>
                  <a:schemeClr val="tx1"/>
                </a:solidFill>
                <a:effectLst/>
              </a:rPr>
              <a:t>de </a:t>
            </a:r>
            <a:r>
              <a:rPr lang="fr-FR"/>
              <a:t>soutien</a:t>
            </a:r>
            <a:r>
              <a:rPr lang="fr-FR" kern="1200">
                <a:solidFill>
                  <a:schemeClr val="tx1"/>
                </a:solidFill>
                <a:effectLst/>
              </a:rPr>
              <a:t>.</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Avant de commencer, permettez-moi de vous donner un </a:t>
            </a:r>
            <a:r>
              <a:rPr lang="fr-FR"/>
              <a:t>bref </a:t>
            </a:r>
            <a:r>
              <a:rPr lang="fr-FR" kern="1200">
                <a:solidFill>
                  <a:schemeClr val="tx1"/>
                </a:solidFill>
                <a:effectLst/>
              </a:rPr>
              <a:t>aperçu de </a:t>
            </a:r>
            <a:r>
              <a:rPr lang="fr-FR"/>
              <a:t>l'exercice</a:t>
            </a:r>
            <a:r>
              <a:rPr lang="fr-FR" kern="1200">
                <a:solidFill>
                  <a:schemeClr val="tx1"/>
                </a:solidFill>
                <a:effectLst/>
              </a:rPr>
              <a:t>.</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Nous avons déjà </a:t>
            </a:r>
            <a:r>
              <a:rPr lang="fr-FR"/>
              <a:t>suivi </a:t>
            </a:r>
            <a:r>
              <a:rPr lang="fr-FR" kern="1200">
                <a:solidFill>
                  <a:schemeClr val="tx1"/>
                </a:solidFill>
                <a:effectLst/>
              </a:rPr>
              <a:t>la présentation générale sur le genre, </a:t>
            </a:r>
            <a:r>
              <a:rPr lang="fr-FR"/>
              <a:t>au cours de laquelle </a:t>
            </a:r>
            <a:r>
              <a:rPr lang="fr-FR" kern="1200">
                <a:solidFill>
                  <a:schemeClr val="tx1"/>
                </a:solidFill>
                <a:effectLst/>
              </a:rPr>
              <a:t>nous </a:t>
            </a:r>
            <a:r>
              <a:rPr lang="fr-FR"/>
              <a:t>avons rafraîchi notre compréhension </a:t>
            </a:r>
            <a:r>
              <a:rPr lang="fr-FR" kern="1200">
                <a:solidFill>
                  <a:schemeClr val="tx1"/>
                </a:solidFill>
                <a:effectLst/>
              </a:rPr>
              <a:t>de certains concepts clés liés </a:t>
            </a:r>
            <a:r>
              <a:rPr lang="fr-FR"/>
              <a:t>au genre</a:t>
            </a:r>
            <a:r>
              <a:rPr lang="fr-FR" kern="1200">
                <a:solidFill>
                  <a:schemeClr val="tx1"/>
                </a:solidFill>
                <a:effectLst/>
              </a:rPr>
              <a:t>.</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À présent, à travers cet exercice, nous allons voir comment les considérations </a:t>
            </a:r>
            <a:r>
              <a:rPr lang="fr-FR"/>
              <a:t>liées au </a:t>
            </a:r>
            <a:r>
              <a:rPr lang="fr-FR" kern="1200">
                <a:solidFill>
                  <a:schemeClr val="tx1"/>
                </a:solidFill>
                <a:effectLst/>
              </a:rPr>
              <a:t>genre peuvent être intégrées dans la pratique de votre travail quotidien.</a:t>
            </a:r>
            <a:endParaRPr lang="fr-FR" kern="1200">
              <a:solidFill>
                <a:srgbClr val="444444"/>
              </a:solidFill>
              <a:effectLst/>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rgbClr val="444444"/>
                </a:solidFill>
                <a:effectLst/>
              </a:rPr>
              <a:t>V</a:t>
            </a:r>
            <a:r>
              <a:rPr lang="fr-FR" kern="1200">
                <a:solidFill>
                  <a:schemeClr val="tx1"/>
                </a:solidFill>
                <a:effectLst/>
              </a:rPr>
              <a:t>ous </a:t>
            </a:r>
            <a:r>
              <a:rPr lang="fr-FR"/>
              <a:t>constaterez </a:t>
            </a:r>
            <a:r>
              <a:rPr lang="fr-FR" kern="1200">
                <a:solidFill>
                  <a:schemeClr val="tx1"/>
                </a:solidFill>
                <a:effectLst/>
              </a:rPr>
              <a:t>que vous avez reçu plusieurs documents de référence pour </a:t>
            </a:r>
            <a:r>
              <a:rPr lang="fr-FR"/>
              <a:t>l'exercice. </a:t>
            </a:r>
            <a:endParaRPr lang="en-US" kern="1200">
              <a:solidFill>
                <a:srgbClr val="444444"/>
              </a:solidFill>
              <a:effectLst/>
              <a:ea typeface="+mn-ea"/>
              <a:cs typeface="+mn-cs"/>
            </a:endParaRPr>
          </a:p>
          <a:p>
            <a:pPr marL="342900" indent="-342900">
              <a:lnSpc>
                <a:spcPct val="114999"/>
              </a:lnSpc>
              <a:spcAft>
                <a:spcPts val="800"/>
              </a:spcAft>
              <a:buFont typeface="Arial,Sans-Serif"/>
              <a:buChar char="•"/>
            </a:pPr>
            <a:r>
              <a:rPr lang="fr-FR" kern="1200">
                <a:solidFill>
                  <a:schemeClr val="tx1"/>
                </a:solidFill>
                <a:effectLst/>
              </a:rPr>
              <a:t>Tout </a:t>
            </a:r>
            <a:r>
              <a:rPr lang="fr-FR"/>
              <a:t>d'abord</a:t>
            </a:r>
            <a:r>
              <a:rPr lang="fr-FR" kern="1200">
                <a:solidFill>
                  <a:schemeClr val="tx1"/>
                </a:solidFill>
                <a:effectLst/>
              </a:rPr>
              <a:t>, vous avez </a:t>
            </a:r>
            <a:r>
              <a:rPr lang="fr-FR" b="1" kern="1200">
                <a:solidFill>
                  <a:schemeClr val="tx1"/>
                </a:solidFill>
                <a:effectLst/>
              </a:rPr>
              <a:t>la </a:t>
            </a:r>
            <a:r>
              <a:rPr lang="fr-FR" b="1"/>
              <a:t>présentation </a:t>
            </a:r>
            <a:r>
              <a:rPr lang="fr-FR" b="1" kern="1200">
                <a:solidFill>
                  <a:schemeClr val="tx1"/>
                </a:solidFill>
                <a:effectLst/>
              </a:rPr>
              <a:t>du </a:t>
            </a:r>
            <a:r>
              <a:rPr lang="fr-FR" b="1" kern="1200" err="1">
                <a:solidFill>
                  <a:schemeClr val="tx1"/>
                </a:solidFill>
                <a:effectLst/>
              </a:rPr>
              <a:t>Carana</a:t>
            </a:r>
            <a:r>
              <a:rPr lang="fr-FR" kern="1200">
                <a:solidFill>
                  <a:schemeClr val="tx1"/>
                </a:solidFill>
                <a:effectLst/>
              </a:rPr>
              <a:t>. </a:t>
            </a:r>
            <a:r>
              <a:rPr lang="fr-FR"/>
              <a:t>La présentation du </a:t>
            </a:r>
            <a:r>
              <a:rPr lang="fr-FR" err="1"/>
              <a:t>Carana</a:t>
            </a:r>
            <a:r>
              <a:rPr lang="fr-FR"/>
              <a:t> donne </a:t>
            </a:r>
            <a:r>
              <a:rPr lang="fr-FR" kern="1200">
                <a:solidFill>
                  <a:schemeClr val="tx1"/>
                </a:solidFill>
                <a:effectLst/>
              </a:rPr>
              <a:t>un </a:t>
            </a:r>
            <a:r>
              <a:rPr lang="fr-FR"/>
              <a:t>bref </a:t>
            </a:r>
            <a:r>
              <a:rPr lang="fr-FR" kern="1200">
                <a:solidFill>
                  <a:schemeClr val="tx1"/>
                </a:solidFill>
                <a:effectLst/>
              </a:rPr>
              <a:t>aperçu du scénario de </a:t>
            </a:r>
            <a:r>
              <a:rPr lang="fr-FR" kern="1200" err="1">
                <a:solidFill>
                  <a:schemeClr val="tx1"/>
                </a:solidFill>
                <a:effectLst/>
              </a:rPr>
              <a:t>Carana</a:t>
            </a:r>
            <a:r>
              <a:rPr lang="fr-FR" kern="1200">
                <a:solidFill>
                  <a:schemeClr val="tx1"/>
                </a:solidFill>
                <a:effectLst/>
              </a:rPr>
              <a:t> que vous connaissez déjà. </a:t>
            </a:r>
            <a:r>
              <a:rPr lang="fr-FR"/>
              <a:t>Le résumé comprend </a:t>
            </a:r>
            <a:r>
              <a:rPr lang="fr-FR" kern="1200">
                <a:solidFill>
                  <a:schemeClr val="tx1"/>
                </a:solidFill>
                <a:effectLst/>
              </a:rPr>
              <a:t>des informations clés </a:t>
            </a:r>
            <a:r>
              <a:rPr lang="fr-FR"/>
              <a:t>relatives </a:t>
            </a:r>
            <a:r>
              <a:rPr lang="fr-FR" kern="1200">
                <a:solidFill>
                  <a:schemeClr val="tx1"/>
                </a:solidFill>
                <a:effectLst/>
              </a:rPr>
              <a:t>à </a:t>
            </a:r>
            <a:r>
              <a:rPr lang="fr-FR"/>
              <a:t>l'étude </a:t>
            </a:r>
            <a:r>
              <a:rPr lang="fr-FR" kern="1200">
                <a:solidFill>
                  <a:schemeClr val="tx1"/>
                </a:solidFill>
                <a:effectLst/>
              </a:rPr>
              <a:t>de cas sur laquelle </a:t>
            </a:r>
            <a:r>
              <a:rPr lang="fr-FR"/>
              <a:t>vous travaillez ;</a:t>
            </a:r>
            <a:endParaRPr lang="en-US" kern="1200">
              <a:solidFill>
                <a:srgbClr val="444444"/>
              </a:solidFill>
              <a:effectLst/>
              <a:ea typeface="+mn-ea"/>
              <a:cs typeface="+mn-cs"/>
            </a:endParaRPr>
          </a:p>
          <a:p>
            <a:pPr marL="342900" indent="-342900">
              <a:lnSpc>
                <a:spcPct val="114999"/>
              </a:lnSpc>
              <a:buFont typeface="Symbol,Sans-Serif"/>
              <a:buChar char=""/>
            </a:pPr>
            <a:r>
              <a:rPr lang="fr-FR"/>
              <a:t>Vous trouverez plus d'informations </a:t>
            </a:r>
            <a:r>
              <a:rPr lang="fr-FR" kern="1200">
                <a:solidFill>
                  <a:schemeClr val="tx1"/>
                </a:solidFill>
                <a:effectLst/>
              </a:rPr>
              <a:t>sur le </a:t>
            </a:r>
            <a:r>
              <a:rPr lang="fr-FR"/>
              <a:t>cadre </a:t>
            </a:r>
            <a:r>
              <a:rPr lang="fr-FR" kern="1200">
                <a:solidFill>
                  <a:schemeClr val="tx1"/>
                </a:solidFill>
                <a:effectLst/>
              </a:rPr>
              <a:t>et le </a:t>
            </a:r>
            <a:r>
              <a:rPr lang="fr-FR"/>
              <a:t>contexte </a:t>
            </a:r>
            <a:r>
              <a:rPr lang="fr-FR" kern="1200">
                <a:solidFill>
                  <a:schemeClr val="tx1"/>
                </a:solidFill>
                <a:effectLst/>
              </a:rPr>
              <a:t>dans le document </a:t>
            </a:r>
            <a:r>
              <a:rPr lang="fr-FR"/>
              <a:t>appelé </a:t>
            </a:r>
            <a:r>
              <a:rPr lang="fr-FR" b="1"/>
              <a:t>cadre </a:t>
            </a:r>
            <a:r>
              <a:rPr lang="fr-FR" b="1" kern="1200">
                <a:solidFill>
                  <a:schemeClr val="tx1"/>
                </a:solidFill>
                <a:effectLst/>
              </a:rPr>
              <a:t>de </a:t>
            </a:r>
            <a:r>
              <a:rPr lang="fr-FR" b="1"/>
              <a:t>l'étude </a:t>
            </a:r>
            <a:r>
              <a:rPr lang="fr-FR" b="1" kern="1200">
                <a:solidFill>
                  <a:schemeClr val="tx1"/>
                </a:solidFill>
                <a:effectLst/>
              </a:rPr>
              <a:t>de cas</a:t>
            </a:r>
            <a:r>
              <a:rPr lang="fr-FR" b="1"/>
              <a:t> ;</a:t>
            </a:r>
            <a:endParaRPr lang="en-US" kern="1200">
              <a:solidFill>
                <a:srgbClr val="444444"/>
              </a:solidFill>
              <a:effectLst/>
              <a:ea typeface="+mn-ea"/>
              <a:cs typeface="+mn-cs"/>
            </a:endParaRPr>
          </a:p>
          <a:p>
            <a:pPr marL="342900" indent="-342900">
              <a:lnSpc>
                <a:spcPct val="114999"/>
              </a:lnSpc>
              <a:spcAft>
                <a:spcPts val="800"/>
              </a:spcAft>
              <a:buFont typeface="Symbol,Sans-Serif"/>
              <a:buChar char=""/>
            </a:pPr>
            <a:r>
              <a:rPr lang="fr-FR" kern="1200">
                <a:solidFill>
                  <a:schemeClr val="tx1"/>
                </a:solidFill>
                <a:effectLst/>
              </a:rPr>
              <a:t>Vous trouverez </a:t>
            </a:r>
            <a:r>
              <a:rPr lang="fr-FR"/>
              <a:t>des </a:t>
            </a:r>
            <a:r>
              <a:rPr lang="fr-FR" kern="1200">
                <a:solidFill>
                  <a:schemeClr val="tx1"/>
                </a:solidFill>
                <a:effectLst/>
              </a:rPr>
              <a:t>détails </a:t>
            </a:r>
            <a:r>
              <a:rPr lang="fr-FR"/>
              <a:t>sur </a:t>
            </a:r>
            <a:r>
              <a:rPr lang="fr-FR" kern="1200">
                <a:solidFill>
                  <a:schemeClr val="tx1"/>
                </a:solidFill>
                <a:effectLst/>
              </a:rPr>
              <a:t>la tâche à </a:t>
            </a:r>
            <a:r>
              <a:rPr lang="fr-FR"/>
              <a:t>effectuer </a:t>
            </a:r>
            <a:r>
              <a:rPr lang="fr-FR" kern="1200">
                <a:solidFill>
                  <a:schemeClr val="tx1"/>
                </a:solidFill>
                <a:effectLst/>
              </a:rPr>
              <a:t>dans le document de</a:t>
            </a:r>
            <a:r>
              <a:rPr lang="fr-FR" b="1" kern="1200">
                <a:solidFill>
                  <a:schemeClr val="tx1"/>
                </a:solidFill>
                <a:effectLst/>
              </a:rPr>
              <a:t> </a:t>
            </a:r>
            <a:r>
              <a:rPr lang="fr-FR" b="1"/>
              <a:t>vue d'ensemble de l'exercice</a:t>
            </a:r>
            <a:r>
              <a:rPr lang="fr-FR"/>
              <a:t>.</a:t>
            </a:r>
            <a:endParaRPr lang="en-US" kern="1200">
              <a:solidFill>
                <a:srgbClr val="444444"/>
              </a:solidFill>
              <a:effectLst/>
              <a:ea typeface="+mn-ea"/>
              <a:cs typeface="+mn-cs"/>
            </a:endParaRPr>
          </a:p>
          <a:p>
            <a:pPr lvl="0">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Vous disposez également de </a:t>
            </a:r>
            <a:r>
              <a:rPr lang="fr-FR"/>
              <a:t>quelques </a:t>
            </a:r>
            <a:r>
              <a:rPr lang="fr-FR" kern="1200">
                <a:solidFill>
                  <a:schemeClr val="tx1"/>
                </a:solidFill>
                <a:effectLst/>
              </a:rPr>
              <a:t>documents de référence supplémentaires</a:t>
            </a:r>
            <a:r>
              <a:rPr lang="fr-FR"/>
              <a:t>.</a:t>
            </a:r>
            <a:r>
              <a:rPr lang="fr-FR" kern="1200">
                <a:solidFill>
                  <a:schemeClr val="tx1"/>
                </a:solidFill>
                <a:effectLst/>
              </a:rPr>
              <a:t> </a:t>
            </a:r>
            <a:endParaRPr lang="en-US" kern="1200">
              <a:solidFill>
                <a:srgbClr val="444444"/>
              </a:solidFill>
              <a:effectLst/>
            </a:endParaRPr>
          </a:p>
          <a:p>
            <a:pPr marL="342900" indent="-342900">
              <a:lnSpc>
                <a:spcPct val="114999"/>
              </a:lnSpc>
              <a:buFont typeface="Symbol,Sans-Serif"/>
              <a:buChar char=""/>
            </a:pPr>
            <a:r>
              <a:rPr lang="fr-FR"/>
              <a:t>Vous avez </a:t>
            </a:r>
            <a:r>
              <a:rPr lang="fr-FR" b="1"/>
              <a:t>une </a:t>
            </a:r>
            <a:r>
              <a:rPr lang="fr-FR" b="1" kern="1200">
                <a:solidFill>
                  <a:schemeClr val="tx1"/>
                </a:solidFill>
                <a:effectLst/>
              </a:rPr>
              <a:t>liste de contrôle</a:t>
            </a:r>
            <a:r>
              <a:rPr lang="fr-FR" kern="1200">
                <a:solidFill>
                  <a:schemeClr val="tx1"/>
                </a:solidFill>
                <a:effectLst/>
              </a:rPr>
              <a:t> qui vous servira de guide </a:t>
            </a:r>
            <a:r>
              <a:rPr lang="fr-FR"/>
              <a:t>dès lors que vous travaillerez sur l'exercice ;</a:t>
            </a:r>
            <a:endParaRPr lang="en-US">
              <a:solidFill>
                <a:srgbClr val="444444"/>
              </a:solidFill>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Je vous recommande vivement d’utiliser ces documents </a:t>
            </a:r>
            <a:r>
              <a:rPr lang="fr-FR"/>
              <a:t>pour réaliser </a:t>
            </a:r>
            <a:r>
              <a:rPr lang="fr-FR" kern="1200">
                <a:solidFill>
                  <a:schemeClr val="tx1"/>
                </a:solidFill>
                <a:effectLst/>
              </a:rPr>
              <a:t>l’exercice. Vous pourrez également les utiliser comme outils </a:t>
            </a:r>
            <a:r>
              <a:rPr lang="fr-FR"/>
              <a:t>après cette formation, </a:t>
            </a:r>
            <a:r>
              <a:rPr lang="fr-FR" kern="1200">
                <a:solidFill>
                  <a:schemeClr val="tx1"/>
                </a:solidFill>
                <a:effectLst/>
              </a:rPr>
              <a:t>dans votre travail quotidien.</a:t>
            </a:r>
            <a:r>
              <a:rPr lang="fr-FR"/>
              <a:t> </a:t>
            </a:r>
            <a:endParaRPr lang="en-US" kern="1200">
              <a:solidFill>
                <a:srgbClr val="444444"/>
              </a:solidFill>
              <a:effectLst/>
              <a:ea typeface="+mn-ea"/>
              <a:cs typeface="+mn-cs"/>
            </a:endParaRPr>
          </a:p>
          <a:p>
            <a:pPr marL="0" indent="0">
              <a:lnSpc>
                <a:spcPct val="114999"/>
              </a:lnSpc>
              <a:spcAft>
                <a:spcPts val="800"/>
              </a:spcAft>
              <a:buNone/>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Vous disposerez d’un total de 50 minutes</a:t>
            </a:r>
            <a:r>
              <a:rPr lang="fr-FR"/>
              <a:t> </a:t>
            </a:r>
            <a:r>
              <a:rPr lang="fr-FR" kern="1200">
                <a:solidFill>
                  <a:schemeClr val="tx1"/>
                </a:solidFill>
                <a:effectLst/>
              </a:rPr>
              <a:t>pour </a:t>
            </a:r>
            <a:r>
              <a:rPr lang="fr-FR"/>
              <a:t>accomplir </a:t>
            </a:r>
            <a:r>
              <a:rPr lang="fr-FR" kern="1200">
                <a:solidFill>
                  <a:schemeClr val="tx1"/>
                </a:solidFill>
                <a:effectLst/>
              </a:rPr>
              <a:t>la tâche prévue dans l’exercice :</a:t>
            </a:r>
            <a:r>
              <a:rPr lang="fr-FR"/>
              <a:t> </a:t>
            </a:r>
            <a:r>
              <a:rPr lang="fr-FR" kern="1200">
                <a:solidFill>
                  <a:schemeClr val="tx1"/>
                </a:solidFill>
                <a:effectLst/>
              </a:rPr>
              <a:t>20 minutes</a:t>
            </a:r>
            <a:r>
              <a:rPr lang="fr-FR"/>
              <a:t> </a:t>
            </a:r>
            <a:r>
              <a:rPr lang="fr-FR" kern="1200">
                <a:solidFill>
                  <a:schemeClr val="tx1"/>
                </a:solidFill>
                <a:effectLst/>
              </a:rPr>
              <a:t>pour </a:t>
            </a:r>
            <a:r>
              <a:rPr lang="fr-FR"/>
              <a:t>examiner </a:t>
            </a:r>
            <a:r>
              <a:rPr lang="fr-FR" kern="1200">
                <a:solidFill>
                  <a:schemeClr val="tx1"/>
                </a:solidFill>
                <a:effectLst/>
              </a:rPr>
              <a:t>les documents</a:t>
            </a:r>
            <a:r>
              <a:rPr lang="fr-FR"/>
              <a:t> et </a:t>
            </a:r>
            <a:r>
              <a:rPr lang="fr-FR" kern="1200">
                <a:solidFill>
                  <a:schemeClr val="tx1"/>
                </a:solidFill>
                <a:effectLst/>
              </a:rPr>
              <a:t>30 minutes</a:t>
            </a:r>
            <a:r>
              <a:rPr lang="fr-FR"/>
              <a:t> pour le </a:t>
            </a:r>
            <a:r>
              <a:rPr lang="fr-FR" kern="1200">
                <a:solidFill>
                  <a:schemeClr val="tx1"/>
                </a:solidFill>
                <a:effectLst/>
              </a:rPr>
              <a:t>travail en groupe.</a:t>
            </a:r>
            <a:r>
              <a:rPr lang="fr-FR"/>
              <a:t> Veillez à </a:t>
            </a:r>
            <a:r>
              <a:rPr lang="fr-FR" kern="1200">
                <a:solidFill>
                  <a:schemeClr val="tx1"/>
                </a:solidFill>
                <a:effectLst/>
              </a:rPr>
              <a:t>désigner </a:t>
            </a:r>
            <a:r>
              <a:rPr lang="fr-FR" kern="1200" err="1">
                <a:solidFill>
                  <a:schemeClr val="tx1"/>
                </a:solidFill>
                <a:effectLst/>
              </a:rPr>
              <a:t>un</a:t>
            </a:r>
            <a:r>
              <a:rPr lang="fr-FR" err="1"/>
              <a:t>·e</a:t>
            </a:r>
            <a:r>
              <a:rPr lang="fr-FR"/>
              <a:t> </a:t>
            </a:r>
            <a:r>
              <a:rPr lang="fr-FR" kern="1200" err="1">
                <a:solidFill>
                  <a:schemeClr val="tx1"/>
                </a:solidFill>
                <a:effectLst/>
              </a:rPr>
              <a:t>rapporteur</a:t>
            </a:r>
            <a:r>
              <a:rPr lang="fr-FR" err="1"/>
              <a:t>·trice</a:t>
            </a:r>
            <a:r>
              <a:rPr lang="fr-FR"/>
              <a:t> </a:t>
            </a:r>
            <a:r>
              <a:rPr lang="fr-FR" kern="1200">
                <a:solidFill>
                  <a:schemeClr val="tx1"/>
                </a:solidFill>
                <a:effectLst/>
              </a:rPr>
              <a:t>dans chaque groupe. </a:t>
            </a:r>
            <a:r>
              <a:rPr lang="fr-FR" kern="1200" err="1">
                <a:solidFill>
                  <a:schemeClr val="tx1"/>
                </a:solidFill>
                <a:effectLst/>
              </a:rPr>
              <a:t>Le</a:t>
            </a:r>
            <a:r>
              <a:rPr lang="fr-FR" err="1"/>
              <a:t>·la</a:t>
            </a:r>
            <a:r>
              <a:rPr lang="fr-FR" kern="1200">
                <a:solidFill>
                  <a:schemeClr val="tx1"/>
                </a:solidFill>
                <a:effectLst/>
              </a:rPr>
              <a:t> </a:t>
            </a:r>
            <a:r>
              <a:rPr lang="fr-FR" kern="1200" err="1">
                <a:solidFill>
                  <a:schemeClr val="tx1"/>
                </a:solidFill>
                <a:effectLst/>
              </a:rPr>
              <a:t>rapporteur</a:t>
            </a:r>
            <a:r>
              <a:rPr lang="fr-FR" err="1"/>
              <a:t>·trice</a:t>
            </a:r>
            <a:r>
              <a:rPr lang="fr-FR" kern="1200">
                <a:solidFill>
                  <a:schemeClr val="tx1"/>
                </a:solidFill>
                <a:effectLst/>
              </a:rPr>
              <a:t> présentera les conclusions du groupe au reste </a:t>
            </a:r>
            <a:r>
              <a:rPr lang="fr-FR"/>
              <a:t>de l’auditoire</a:t>
            </a:r>
            <a:r>
              <a:rPr lang="fr-FR" kern="1200">
                <a:solidFill>
                  <a:schemeClr val="tx1"/>
                </a:solidFill>
                <a:effectLst/>
              </a:rPr>
              <a:t>.</a:t>
            </a:r>
            <a:endParaRPr lang="en-US"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a:t>J'ai ajouté </a:t>
            </a:r>
            <a:r>
              <a:rPr lang="fr-FR" kern="1200">
                <a:solidFill>
                  <a:schemeClr val="tx1"/>
                </a:solidFill>
                <a:effectLst/>
              </a:rPr>
              <a:t>les informations clés de </a:t>
            </a:r>
            <a:r>
              <a:rPr lang="fr-FR"/>
              <a:t>l'exercice </a:t>
            </a:r>
            <a:r>
              <a:rPr lang="fr-FR" kern="1200">
                <a:solidFill>
                  <a:schemeClr val="tx1"/>
                </a:solidFill>
                <a:effectLst/>
              </a:rPr>
              <a:t>dans les prochaines diapositives.</a:t>
            </a:r>
            <a:endParaRPr lang="en-US">
              <a:solidFill>
                <a:srgbClr val="444444"/>
              </a:solidFill>
            </a:endParaRPr>
          </a:p>
          <a:p>
            <a:endParaRPr lang="fr-FR" sz="120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1283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i="0" kern="1200">
                <a:solidFill>
                  <a:schemeClr val="tx1"/>
                </a:solidFill>
                <a:effectLst/>
              </a:rPr>
              <a:t>Message clé : </a:t>
            </a:r>
            <a:r>
              <a:rPr lang="fr-FR"/>
              <a:t>Présenter </a:t>
            </a:r>
            <a:r>
              <a:rPr lang="fr-FR" b="0" i="0" kern="1200">
                <a:solidFill>
                  <a:schemeClr val="tx1"/>
                </a:solidFill>
                <a:effectLst/>
              </a:rPr>
              <a:t>le scénario.</a:t>
            </a:r>
            <a:endParaRPr lang="en-US" b="0" i="0" kern="1200">
              <a:solidFill>
                <a:srgbClr val="444444"/>
              </a:solidFill>
              <a:effectLst/>
            </a:endParaRPr>
          </a:p>
          <a:p>
            <a:endParaRPr lang="fr-FR" b="0" i="0" kern="1200">
              <a:solidFill>
                <a:srgbClr val="444444"/>
              </a:solidFill>
              <a:effectLst/>
              <a:ea typeface="+mn-ea"/>
              <a:cs typeface="+mn-cs"/>
            </a:endParaRPr>
          </a:p>
          <a:p>
            <a:r>
              <a:rPr lang="fr-FR"/>
              <a:t>Il s'agit du cadre </a:t>
            </a:r>
            <a:r>
              <a:rPr lang="fr-FR" b="0" i="0" kern="1200">
                <a:solidFill>
                  <a:schemeClr val="tx1"/>
                </a:solidFill>
                <a:effectLst/>
              </a:rPr>
              <a:t>de </a:t>
            </a:r>
            <a:r>
              <a:rPr lang="fr-FR"/>
              <a:t>l'étude </a:t>
            </a:r>
            <a:r>
              <a:rPr lang="fr-FR" b="0" i="0" kern="1200">
                <a:solidFill>
                  <a:schemeClr val="tx1"/>
                </a:solidFill>
                <a:effectLst/>
              </a:rPr>
              <a:t>de cas.</a:t>
            </a:r>
            <a:r>
              <a:rPr lang="fr-FR"/>
              <a:t> </a:t>
            </a:r>
            <a:r>
              <a:rPr lang="fr-FR" b="0" i="0" kern="1200">
                <a:solidFill>
                  <a:schemeClr val="tx1"/>
                </a:solidFill>
                <a:effectLst/>
              </a:rPr>
              <a:t>Vous </a:t>
            </a:r>
            <a:r>
              <a:rPr lang="fr-FR"/>
              <a:t>n'êtes </a:t>
            </a:r>
            <a:r>
              <a:rPr lang="fr-FR" b="0" i="0" kern="1200">
                <a:solidFill>
                  <a:schemeClr val="tx1"/>
                </a:solidFill>
                <a:effectLst/>
              </a:rPr>
              <a:t>pas </a:t>
            </a:r>
            <a:r>
              <a:rPr lang="fr-FR"/>
              <a:t>obligé </a:t>
            </a:r>
            <a:r>
              <a:rPr lang="fr-FR" b="0" i="0" kern="1200">
                <a:solidFill>
                  <a:schemeClr val="tx1"/>
                </a:solidFill>
                <a:effectLst/>
              </a:rPr>
              <a:t>de le lire tout de suite. Je vous donnerai le </a:t>
            </a:r>
            <a:r>
              <a:rPr lang="fr-FR"/>
              <a:t>temps de le </a:t>
            </a:r>
            <a:r>
              <a:rPr lang="fr-FR" b="0" i="0" kern="1200">
                <a:solidFill>
                  <a:schemeClr val="tx1"/>
                </a:solidFill>
                <a:effectLst/>
              </a:rPr>
              <a:t>lire dans quelques minutes.</a:t>
            </a:r>
            <a:endParaRPr lang="en-US">
              <a:solidFill>
                <a:srgbClr val="444444"/>
              </a:solidFill>
            </a:endParaRPr>
          </a:p>
          <a:p>
            <a:endParaRPr lang="fr-FR">
              <a:solidFill>
                <a:srgbClr val="444444"/>
              </a:solidFill>
            </a:endParaRPr>
          </a:p>
          <a:p>
            <a:r>
              <a:rPr lang="fr-FR" sz="1200" b="0" i="0" kern="1200">
                <a:solidFill>
                  <a:schemeClr val="tx1"/>
                </a:solidFill>
                <a:effectLst/>
                <a:latin typeface="+mn-lt"/>
                <a:ea typeface="+mn-ea"/>
                <a:cs typeface="+mn-cs"/>
              </a:rPr>
              <a:t>Il y a deux villes rivales : </a:t>
            </a:r>
            <a:r>
              <a:rPr lang="fr-FR" sz="1200" b="1" i="0" kern="1200" err="1">
                <a:solidFill>
                  <a:schemeClr val="tx1"/>
                </a:solidFill>
                <a:effectLst/>
                <a:latin typeface="+mn-lt"/>
                <a:ea typeface="+mn-ea"/>
                <a:cs typeface="+mn-cs"/>
              </a:rPr>
              <a:t>Soppla</a:t>
            </a:r>
            <a:r>
              <a:rPr lang="fr-FR" sz="1200" b="0" i="0" kern="1200">
                <a:solidFill>
                  <a:schemeClr val="tx1"/>
                </a:solidFill>
                <a:effectLst/>
                <a:latin typeface="+mn-lt"/>
                <a:ea typeface="+mn-ea"/>
                <a:cs typeface="+mn-cs"/>
              </a:rPr>
              <a:t> et </a:t>
            </a:r>
            <a:r>
              <a:rPr lang="fr-FR" sz="1200" b="1" i="0" kern="1200" err="1">
                <a:solidFill>
                  <a:schemeClr val="tx1"/>
                </a:solidFill>
                <a:effectLst/>
                <a:latin typeface="+mn-lt"/>
                <a:ea typeface="+mn-ea"/>
                <a:cs typeface="+mn-cs"/>
              </a:rPr>
              <a:t>Sigel</a:t>
            </a:r>
            <a:r>
              <a:rPr lang="fr-FR" sz="1200" b="0" i="0" kern="1200">
                <a:solidFill>
                  <a:schemeClr val="tx1"/>
                </a:solidFill>
                <a:effectLst/>
                <a:latin typeface="+mn-lt"/>
                <a:ea typeface="+mn-ea"/>
                <a:cs typeface="+mn-cs"/>
              </a:rPr>
              <a:t>.</a:t>
            </a:r>
            <a:r>
              <a:rPr lang="fr-FR"/>
              <a:t> </a:t>
            </a:r>
            <a:r>
              <a:rPr lang="fr-FR" sz="1200" b="0" i="0" kern="1200">
                <a:solidFill>
                  <a:schemeClr val="tx1"/>
                </a:solidFill>
                <a:effectLst/>
                <a:latin typeface="+mn-lt"/>
                <a:ea typeface="+mn-ea"/>
                <a:cs typeface="+mn-cs"/>
              </a:rPr>
              <a:t>Le point d’eau utilisé par les deux villages a été détruit.</a:t>
            </a:r>
            <a:r>
              <a:rPr lang="fr-FR"/>
              <a:t> </a:t>
            </a:r>
            <a:r>
              <a:rPr lang="fr-FR" sz="1200" b="0" i="0" kern="1200">
                <a:solidFill>
                  <a:schemeClr val="tx1"/>
                </a:solidFill>
                <a:effectLst/>
                <a:latin typeface="+mn-lt"/>
                <a:ea typeface="+mn-ea"/>
                <a:cs typeface="+mn-cs"/>
              </a:rPr>
              <a:t>Faut-il le reconstruire ? Où ? Comment ?</a:t>
            </a:r>
            <a:endParaRPr lang="fr-FR" sz="1200" b="0" i="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5</a:t>
            </a:fld>
            <a:endParaRPr lang="en-GB"/>
          </a:p>
        </p:txBody>
      </p:sp>
    </p:spTree>
    <p:extLst>
      <p:ext uri="{BB962C8B-B14F-4D97-AF65-F5344CB8AC3E}">
        <p14:creationId xmlns:p14="http://schemas.microsoft.com/office/powerpoint/2010/main" val="2254534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Ceci est la suite du cadre. </a:t>
            </a:r>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6</a:t>
            </a:fld>
            <a:endParaRPr lang="en-GB"/>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a:t>
            </a:r>
            <a:r>
              <a:rPr lang="fr-FR" sz="1200" b="0" i="0" kern="1200">
                <a:solidFill>
                  <a:schemeClr val="tx1"/>
                </a:solidFill>
                <a:effectLst/>
                <a:latin typeface="+mn-lt"/>
                <a:ea typeface="+mn-ea"/>
                <a:cs typeface="+mn-cs"/>
              </a:rPr>
              <a:t>Présenter la tâche à accomplir.</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Voici la tâche que vous devrez réaliser.</a:t>
            </a:r>
            <a:r>
              <a:rPr lang="fr-FR"/>
              <a:t> </a:t>
            </a:r>
            <a:r>
              <a:rPr lang="fr-FR" sz="1200" b="0" i="0" kern="1200">
                <a:solidFill>
                  <a:schemeClr val="tx1"/>
                </a:solidFill>
                <a:effectLst/>
                <a:latin typeface="+mn-lt"/>
                <a:ea typeface="+mn-ea"/>
                <a:cs typeface="+mn-cs"/>
              </a:rPr>
              <a:t>Vous devrez choisir </a:t>
            </a:r>
            <a:r>
              <a:rPr lang="fr-FR" sz="1200" b="1" i="0" kern="1200">
                <a:solidFill>
                  <a:schemeClr val="tx1"/>
                </a:solidFill>
                <a:effectLst/>
                <a:latin typeface="+mn-lt"/>
                <a:ea typeface="+mn-ea"/>
                <a:cs typeface="+mn-cs"/>
              </a:rPr>
              <a:t>la meilleure action</a:t>
            </a:r>
            <a:r>
              <a:rPr lang="fr-FR" sz="1200" b="0" i="0" kern="1200">
                <a:solidFill>
                  <a:schemeClr val="tx1"/>
                </a:solidFill>
                <a:effectLst/>
                <a:latin typeface="+mn-lt"/>
                <a:ea typeface="+mn-ea"/>
                <a:cs typeface="+mn-cs"/>
              </a:rPr>
              <a:t> à entreprendre, compte tenu des circonstances décrites dans le contexte, et </a:t>
            </a:r>
            <a:r>
              <a:rPr lang="fr-FR" sz="1200" b="1" i="0" kern="1200">
                <a:solidFill>
                  <a:schemeClr val="tx1"/>
                </a:solidFill>
                <a:effectLst/>
                <a:latin typeface="+mn-lt"/>
                <a:ea typeface="+mn-ea"/>
                <a:cs typeface="+mn-cs"/>
              </a:rPr>
              <a:t>expliquer les avantages et les inconvénients</a:t>
            </a:r>
            <a:r>
              <a:rPr lang="fr-FR" sz="1200" b="0" i="0" kern="1200">
                <a:solidFill>
                  <a:schemeClr val="tx1"/>
                </a:solidFill>
                <a:effectLst/>
                <a:latin typeface="+mn-lt"/>
                <a:ea typeface="+mn-ea"/>
                <a:cs typeface="+mn-cs"/>
              </a:rPr>
              <a:t> de ce choix</a:t>
            </a:r>
            <a:r>
              <a:rPr lang="fr-FR"/>
              <a:t>. (</a:t>
            </a:r>
            <a:r>
              <a:rPr lang="fr-FR" sz="1200" b="0" i="1" kern="1200">
                <a:solidFill>
                  <a:schemeClr val="tx1"/>
                </a:solidFill>
                <a:effectLst/>
                <a:latin typeface="+mn-lt"/>
                <a:ea typeface="+mn-ea"/>
                <a:cs typeface="+mn-cs"/>
              </a:rPr>
              <a:t>Lire la tâche à voix haute ou demander à un volontaire de la lire.</a:t>
            </a:r>
            <a:r>
              <a:rPr lang="fr-FR" sz="1200" b="0" i="0" kern="1200">
                <a:solidFill>
                  <a:schemeClr val="tx1"/>
                </a:solidFill>
                <a:effectLst/>
                <a:latin typeface="+mn-lt"/>
                <a:ea typeface="+mn-ea"/>
                <a:cs typeface="+mn-cs"/>
              </a:rPr>
              <a:t>)</a:t>
            </a: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7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kern="1200">
                <a:solidFill>
                  <a:schemeClr val="tx1"/>
                </a:solidFill>
                <a:effectLst/>
                <a:latin typeface="+mn-lt"/>
                <a:ea typeface="+mn-ea"/>
                <a:cs typeface="+mn-cs"/>
              </a:rPr>
              <a:t>Message clé : </a:t>
            </a:r>
            <a:r>
              <a:rPr lang="fr-FR"/>
              <a:t>Présenter</a:t>
            </a:r>
            <a:r>
              <a:rPr lang="fr-FR" sz="1200" kern="1200">
                <a:solidFill>
                  <a:schemeClr val="tx1"/>
                </a:solidFill>
                <a:effectLst/>
                <a:latin typeface="+mn-lt"/>
                <a:ea typeface="+mn-ea"/>
                <a:cs typeface="+mn-cs"/>
              </a:rPr>
              <a:t> les actions parmi lesquelles les participants devront choisir.</a:t>
            </a:r>
          </a:p>
          <a:p>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Vous pouvez choisir parmi les trois options suivantes. Elles sont également incluses dans votre support de formation.</a:t>
            </a:r>
          </a:p>
          <a:p>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Vous disposez de </a:t>
            </a:r>
            <a:r>
              <a:rPr lang="fr-FR" sz="1200" b="1" kern="1200">
                <a:solidFill>
                  <a:schemeClr val="tx1"/>
                </a:solidFill>
                <a:effectLst/>
                <a:latin typeface="+mn-lt"/>
                <a:ea typeface="+mn-ea"/>
                <a:cs typeface="+mn-cs"/>
              </a:rPr>
              <a:t>50 minutes au total</a:t>
            </a:r>
            <a:r>
              <a:rPr lang="fr-FR" sz="1200" kern="1200">
                <a:solidFill>
                  <a:schemeClr val="tx1"/>
                </a:solidFill>
                <a:effectLst/>
                <a:latin typeface="+mn-lt"/>
                <a:ea typeface="+mn-ea"/>
                <a:cs typeface="+mn-cs"/>
              </a:rPr>
              <a:t> pour cet exercice : </a:t>
            </a:r>
            <a:r>
              <a:rPr lang="fr-FR" sz="1200" b="1" kern="1200">
                <a:solidFill>
                  <a:schemeClr val="tx1"/>
                </a:solidFill>
                <a:effectLst/>
                <a:latin typeface="+mn-lt"/>
                <a:ea typeface="+mn-ea"/>
                <a:cs typeface="+mn-cs"/>
              </a:rPr>
              <a:t>20 minutes pour lire les documents</a:t>
            </a:r>
            <a:r>
              <a:rPr lang="fr-FR" sz="1200" kern="1200">
                <a:solidFill>
                  <a:schemeClr val="tx1"/>
                </a:solidFill>
                <a:effectLst/>
                <a:latin typeface="+mn-lt"/>
                <a:ea typeface="+mn-ea"/>
                <a:cs typeface="+mn-cs"/>
              </a:rPr>
              <a:t> et </a:t>
            </a:r>
            <a:r>
              <a:rPr lang="fr-FR" sz="1200" b="1" kern="1200">
                <a:solidFill>
                  <a:schemeClr val="tx1"/>
                </a:solidFill>
                <a:effectLst/>
                <a:latin typeface="+mn-lt"/>
                <a:ea typeface="+mn-ea"/>
                <a:cs typeface="+mn-cs"/>
              </a:rPr>
              <a:t>30 minutes pour le travail en groupe</a:t>
            </a:r>
            <a:r>
              <a:rPr lang="fr-FR" sz="1200" kern="1200">
                <a:solidFill>
                  <a:schemeClr val="tx1"/>
                </a:solidFill>
                <a:effectLst/>
                <a:latin typeface="+mn-lt"/>
                <a:ea typeface="+mn-ea"/>
                <a:cs typeface="+mn-cs"/>
              </a:rPr>
              <a:t>.</a:t>
            </a:r>
            <a:br>
              <a:rPr lang="fr-FR" sz="1200" kern="1200">
                <a:solidFill>
                  <a:schemeClr val="tx1"/>
                </a:solidFill>
                <a:effectLst/>
                <a:latin typeface="+mn-lt"/>
                <a:ea typeface="+mn-ea"/>
                <a:cs typeface="+mn-cs"/>
              </a:rPr>
            </a:br>
            <a:r>
              <a:rPr lang="fr-FR" sz="1200" kern="1200">
                <a:solidFill>
                  <a:schemeClr val="tx1"/>
                </a:solidFill>
                <a:effectLst/>
                <a:latin typeface="+mn-lt"/>
                <a:ea typeface="+mn-ea"/>
                <a:cs typeface="+mn-cs"/>
              </a:rPr>
              <a:t>Vous pouvez maintenant commencer l’exercice. N’hésitez pas à me poser des questions si vous en avez.</a:t>
            </a:r>
          </a:p>
          <a:p>
            <a:endParaRPr lang="en-US" sz="1200" kern="1200">
              <a:solidFill>
                <a:schemeClr val="tx1"/>
              </a:solidFill>
              <a:effectLst/>
              <a:latin typeface="+mn-lt"/>
              <a:ea typeface="+mn-ea"/>
              <a:cs typeface="+mn-cs"/>
            </a:endParaRPr>
          </a:p>
          <a:p>
            <a:r>
              <a:rPr lang="fr-FR" sz="1200" i="1" kern="1200">
                <a:solidFill>
                  <a:schemeClr val="tx1"/>
                </a:solidFill>
                <a:effectLst/>
                <a:latin typeface="+mn-lt"/>
                <a:ea typeface="+mn-ea"/>
                <a:cs typeface="+mn-cs"/>
              </a:rPr>
              <a:t>(N’oubliez pas d’utiliser les scénarios lorsque vous jugez qu’ils sont les plus appropriés. Les diapositives </a:t>
            </a:r>
            <a:r>
              <a:rPr lang="fr-FR" i="1"/>
              <a:t>scénarios</a:t>
            </a:r>
            <a:r>
              <a:rPr lang="fr-FR" sz="1200" i="1" kern="1200">
                <a:solidFill>
                  <a:schemeClr val="tx1"/>
                </a:solidFill>
                <a:effectLst/>
                <a:latin typeface="+mn-lt"/>
                <a:ea typeface="+mn-ea"/>
                <a:cs typeface="+mn-cs"/>
              </a:rPr>
              <a:t> suivent.)</a:t>
            </a:r>
            <a:br>
              <a:rPr lang="fr-FR" sz="1200" kern="1200">
                <a:effectLst/>
                <a:cs typeface="+mn-lt"/>
              </a:rPr>
            </a:br>
            <a:r>
              <a:rPr lang="fr-FR" sz="1200" i="1" kern="1200">
                <a:solidFill>
                  <a:schemeClr val="tx1"/>
                </a:solidFill>
                <a:effectLst/>
                <a:latin typeface="+mn-lt"/>
                <a:ea typeface="+mn-ea"/>
                <a:cs typeface="+mn-cs"/>
              </a:rPr>
              <a:t>(</a:t>
            </a:r>
            <a:r>
              <a:rPr lang="fr-FR" i="1"/>
              <a:t>Mettez fin à l’exercice</a:t>
            </a:r>
            <a:r>
              <a:rPr lang="fr-FR" sz="1200" i="1" kern="1200">
                <a:solidFill>
                  <a:schemeClr val="tx1"/>
                </a:solidFill>
                <a:effectLst/>
                <a:latin typeface="+mn-lt"/>
                <a:ea typeface="+mn-ea"/>
                <a:cs typeface="+mn-cs"/>
              </a:rPr>
              <a:t> après 50 minutes. Pendant l’exercice, circulez parmi les groupes. Répondez aux questions des participants. Rappelez le temps restant à 15, 10 et 5 minutes de la fin de l’exercice.)</a:t>
            </a:r>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pPr marL="168910" marR="0">
              <a:lnSpc>
                <a:spcPct val="107000"/>
              </a:lnSpc>
              <a:spcBef>
                <a:spcPts val="255"/>
              </a:spcBef>
              <a:spcAft>
                <a:spcPts val="800"/>
              </a:spcAft>
            </a:pPr>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8</a:t>
            </a:fld>
            <a:endParaRPr lang="fr-FR"/>
          </a:p>
        </p:txBody>
      </p:sp>
    </p:spTree>
    <p:extLst>
      <p:ext uri="{BB962C8B-B14F-4D97-AF65-F5344CB8AC3E}">
        <p14:creationId xmlns:p14="http://schemas.microsoft.com/office/powerpoint/2010/main" val="2116795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kern="1200">
                <a:solidFill>
                  <a:schemeClr val="tx1"/>
                </a:solidFill>
                <a:effectLst/>
              </a:rPr>
              <a:t>(</a:t>
            </a:r>
            <a:r>
              <a:rPr lang="fr-FR" i="1"/>
              <a:t>Scénario </a:t>
            </a:r>
            <a:r>
              <a:rPr lang="fr-FR" i="1" kern="1200">
                <a:solidFill>
                  <a:schemeClr val="tx1"/>
                </a:solidFill>
                <a:effectLst/>
              </a:rPr>
              <a:t>à présenter – un par un ou collectivement – pendant l’exercice. Des copies papier des </a:t>
            </a:r>
            <a:r>
              <a:rPr lang="fr-FR" i="1"/>
              <a:t>scénarios </a:t>
            </a:r>
            <a:r>
              <a:rPr lang="fr-FR" i="1" kern="1200">
                <a:solidFill>
                  <a:schemeClr val="tx1"/>
                </a:solidFill>
                <a:effectLst/>
              </a:rPr>
              <a:t>peuvent également être distribuées.)</a:t>
            </a:r>
            <a:r>
              <a:rPr lang="fr-FR" i="1"/>
              <a:t> </a:t>
            </a:r>
            <a:r>
              <a:rPr lang="fr-FR" b="1" kern="1200">
                <a:solidFill>
                  <a:schemeClr val="tx1"/>
                </a:solidFill>
                <a:effectLst/>
              </a:rPr>
              <a:t>Ne montrez pas les </a:t>
            </a:r>
            <a:r>
              <a:rPr lang="fr-FR" b="1"/>
              <a:t>scénarios </a:t>
            </a:r>
            <a:r>
              <a:rPr lang="fr-FR" b="1" kern="1200">
                <a:solidFill>
                  <a:schemeClr val="tx1"/>
                </a:solidFill>
                <a:effectLst/>
              </a:rPr>
              <a:t>aux participants avant le moment opportun.</a:t>
            </a:r>
            <a:endParaRPr lang="fr-FR">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a:p>
        </p:txBody>
      </p:sp>
    </p:spTree>
    <p:extLst>
      <p:ext uri="{BB962C8B-B14F-4D97-AF65-F5344CB8AC3E}">
        <p14:creationId xmlns:p14="http://schemas.microsoft.com/office/powerpoint/2010/main" val="3605772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7239C-B05F-5575-7FE8-A4B056693F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97C5219A-415D-E5C3-F5DF-7C95BE14A4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1325A8C1-1EF2-AFF1-0C52-07BA42C40BB6}"/>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5" name="Footer Placeholder 4">
            <a:extLst>
              <a:ext uri="{FF2B5EF4-FFF2-40B4-BE49-F238E27FC236}">
                <a16:creationId xmlns:a16="http://schemas.microsoft.com/office/drawing/2014/main" id="{2C3E9A9E-E229-2ACC-6A17-63B8567D1AF1}"/>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AA6B46A1-61C8-924B-CCE5-EDEFC2C2321C}"/>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2581830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C7298-F064-BF9D-64EB-D287B5F393D9}"/>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3C485EB4-5A07-47F0-6F31-3F8AB673FD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1FB759A-0075-307E-E762-C26F51EEF3C1}"/>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5" name="Footer Placeholder 4">
            <a:extLst>
              <a:ext uri="{FF2B5EF4-FFF2-40B4-BE49-F238E27FC236}">
                <a16:creationId xmlns:a16="http://schemas.microsoft.com/office/drawing/2014/main" id="{620A4069-89F7-8E09-30F3-9032F28D9C6F}"/>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AE0FEBA0-CD2A-E2F1-51A1-8F994AC0B78F}"/>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127292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CA4EB8-D4B9-26EA-C45A-5ADA8C55F43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71A43187-FF24-6945-2B4B-E60D6CD725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54B4106F-0ADF-ED41-D4B3-7CEB7EED6613}"/>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5" name="Footer Placeholder 4">
            <a:extLst>
              <a:ext uri="{FF2B5EF4-FFF2-40B4-BE49-F238E27FC236}">
                <a16:creationId xmlns:a16="http://schemas.microsoft.com/office/drawing/2014/main" id="{4573848C-7871-307F-209A-1B88154A8916}"/>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DC2648CB-3F9C-3D52-C142-9647B3FAF6BB}"/>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140813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023530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4207654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7141967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8051571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040919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9084669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5591521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894808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14D22-8279-A548-BD52-7B0B28DB27E3}"/>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68C680B9-FD70-9A1C-AD22-8F4B191DA1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A89A2C97-2DD4-D616-F747-7C91632490FD}"/>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5" name="Footer Placeholder 4">
            <a:extLst>
              <a:ext uri="{FF2B5EF4-FFF2-40B4-BE49-F238E27FC236}">
                <a16:creationId xmlns:a16="http://schemas.microsoft.com/office/drawing/2014/main" id="{9DADB739-B5E7-6B67-578B-CB87B1B31AA4}"/>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445A4C7-54E8-EA12-44E0-F4A6B2E911B4}"/>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10649395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317801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4302347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009950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E30A-5FFD-5862-F099-78CC145254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C19EED9C-0AFC-9AFF-E389-56C59620D78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4A3986-082E-AC76-161D-66B7AACFAC73}"/>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5" name="Footer Placeholder 4">
            <a:extLst>
              <a:ext uri="{FF2B5EF4-FFF2-40B4-BE49-F238E27FC236}">
                <a16:creationId xmlns:a16="http://schemas.microsoft.com/office/drawing/2014/main" id="{8FE97492-2AD9-91E0-3CB2-91C8CBE59481}"/>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CDA1E5FA-3650-AD62-C2B3-39EF8AFBE3AC}"/>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22733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BCB9E-0F5F-8D75-4B92-FCDA90D27604}"/>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4BEE4DBC-2642-7CE2-FFE6-01AE01FA0D8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CFE199FD-83A4-2727-FDA7-C29AE3ACF5F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57D0A427-BF20-F83B-522E-8D8E04DCBBA8}"/>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6" name="Footer Placeholder 5">
            <a:extLst>
              <a:ext uri="{FF2B5EF4-FFF2-40B4-BE49-F238E27FC236}">
                <a16:creationId xmlns:a16="http://schemas.microsoft.com/office/drawing/2014/main" id="{855857DD-42B8-64C0-7411-B42023277BF6}"/>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B281B41D-8A80-9C1E-3282-F46D3058E0CF}"/>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92597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D1C7E-EBB5-53F8-5971-6F28300449D9}"/>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1D0F26B-27D8-42C0-4861-A3CE1D1CB1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99BE2D-4ED3-C49D-1ACB-5BE643BE41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71B52FBC-7837-FC90-F366-738973B4325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2CD0B4-0B12-EC49-251C-3060CEA03AC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EA098591-B705-CA2B-BADE-DDF9794774CC}"/>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8" name="Footer Placeholder 7">
            <a:extLst>
              <a:ext uri="{FF2B5EF4-FFF2-40B4-BE49-F238E27FC236}">
                <a16:creationId xmlns:a16="http://schemas.microsoft.com/office/drawing/2014/main" id="{F6029F6A-E840-CA59-9B89-FB5ADAA2078F}"/>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0E988DC0-EBF2-05F3-D83C-C3AB7627CB68}"/>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3364137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B8BCC-B42F-E51A-AEA7-79BBF8D7E48D}"/>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7CB21B7F-A5AD-2A79-D4E5-5ED2EE01CCE7}"/>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4" name="Footer Placeholder 3">
            <a:extLst>
              <a:ext uri="{FF2B5EF4-FFF2-40B4-BE49-F238E27FC236}">
                <a16:creationId xmlns:a16="http://schemas.microsoft.com/office/drawing/2014/main" id="{68D2FA8F-421E-54B0-31D9-03BCE041FCEA}"/>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77278DF9-B5B4-4F94-CEAA-1C8118B0C430}"/>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611475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9A9F48-9520-2AA6-E410-7025296C7A51}"/>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3" name="Footer Placeholder 2">
            <a:extLst>
              <a:ext uri="{FF2B5EF4-FFF2-40B4-BE49-F238E27FC236}">
                <a16:creationId xmlns:a16="http://schemas.microsoft.com/office/drawing/2014/main" id="{645CA089-63B6-CEDE-1325-56C28490AD1D}"/>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B705AB8F-41C9-13CA-EC42-482B2494B8DB}"/>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3618550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CF8F3-EFF3-9985-710F-0E2A5A7F68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DE13D5D1-848F-5121-E69A-AE3A436BC0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820478FF-A697-42F6-582B-C4801CB666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F56D00-BFAB-B8B9-C62D-2E23136E1253}"/>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6" name="Footer Placeholder 5">
            <a:extLst>
              <a:ext uri="{FF2B5EF4-FFF2-40B4-BE49-F238E27FC236}">
                <a16:creationId xmlns:a16="http://schemas.microsoft.com/office/drawing/2014/main" id="{C299BC6A-8627-B857-4C96-190BF29591E6}"/>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31388C4A-D320-3998-8294-15889DE75DD1}"/>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25763894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799CF-ADB2-BCE6-B69D-61F525F735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C033FA99-D83B-6780-B600-B1C8687217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32B12AE5-886D-E6DD-4380-9BE1695098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4F40D7-D0C7-6F75-5AF2-2FF7B5C362B6}"/>
              </a:ext>
            </a:extLst>
          </p:cNvPr>
          <p:cNvSpPr>
            <a:spLocks noGrp="1"/>
          </p:cNvSpPr>
          <p:nvPr>
            <p:ph type="dt" sz="half" idx="10"/>
          </p:nvPr>
        </p:nvSpPr>
        <p:spPr/>
        <p:txBody>
          <a:bodyPr/>
          <a:lstStyle/>
          <a:p>
            <a:fld id="{72526499-D61A-43AD-8574-2ED592880E26}" type="datetimeFigureOut">
              <a:rPr lang="fr-FR" smtClean="0"/>
              <a:t>29/08/2025</a:t>
            </a:fld>
            <a:endParaRPr lang="fr-FR"/>
          </a:p>
        </p:txBody>
      </p:sp>
      <p:sp>
        <p:nvSpPr>
          <p:cNvPr id="6" name="Footer Placeholder 5">
            <a:extLst>
              <a:ext uri="{FF2B5EF4-FFF2-40B4-BE49-F238E27FC236}">
                <a16:creationId xmlns:a16="http://schemas.microsoft.com/office/drawing/2014/main" id="{6CEF1627-B0C3-A027-ABDC-5726D4243E8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9FC356C5-E597-14B8-798D-95F83F57AD51}"/>
              </a:ext>
            </a:extLst>
          </p:cNvPr>
          <p:cNvSpPr>
            <a:spLocks noGrp="1"/>
          </p:cNvSpPr>
          <p:nvPr>
            <p:ph type="sldNum" sz="quarter" idx="12"/>
          </p:nvPr>
        </p:nvSpPr>
        <p:spPr/>
        <p:txBody>
          <a:bodyPr/>
          <a:lstStyle/>
          <a:p>
            <a:fld id="{0FD302F7-F57D-4146-B992-0C2CFA43A274}" type="slidenum">
              <a:rPr lang="fr-FR" smtClean="0"/>
              <a:t>‹N°›</a:t>
            </a:fld>
            <a:endParaRPr lang="fr-FR"/>
          </a:p>
        </p:txBody>
      </p:sp>
    </p:spTree>
    <p:extLst>
      <p:ext uri="{BB962C8B-B14F-4D97-AF65-F5344CB8AC3E}">
        <p14:creationId xmlns:p14="http://schemas.microsoft.com/office/powerpoint/2010/main" val="39151117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CD5A667-AB98-1263-7F29-19314B7ED3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98C7C18C-485B-5F6A-6B40-C61BBD3582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40F14878-EEFE-A293-B998-E2795ADFBB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2526499-D61A-43AD-8574-2ED592880E26}" type="datetimeFigureOut">
              <a:rPr lang="fr-FR" smtClean="0"/>
              <a:t>29/08/2025</a:t>
            </a:fld>
            <a:endParaRPr lang="fr-FR"/>
          </a:p>
        </p:txBody>
      </p:sp>
      <p:sp>
        <p:nvSpPr>
          <p:cNvPr id="5" name="Footer Placeholder 4">
            <a:extLst>
              <a:ext uri="{FF2B5EF4-FFF2-40B4-BE49-F238E27FC236}">
                <a16:creationId xmlns:a16="http://schemas.microsoft.com/office/drawing/2014/main" id="{BA35FEED-1AAE-F2BC-2D88-3EDC2C49F5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0C99AB60-3098-9787-7836-6C6F6A0AEE7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FD302F7-F57D-4146-B992-0C2CFA43A274}" type="slidenum">
              <a:rPr lang="fr-FR" smtClean="0"/>
              <a:t>‹N°›</a:t>
            </a:fld>
            <a:endParaRPr lang="fr-FR"/>
          </a:p>
        </p:txBody>
      </p:sp>
    </p:spTree>
    <p:extLst>
      <p:ext uri="{BB962C8B-B14F-4D97-AF65-F5344CB8AC3E}">
        <p14:creationId xmlns:p14="http://schemas.microsoft.com/office/powerpoint/2010/main" val="927213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29800785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fontScale="90000"/>
          </a:bodyPr>
          <a:lstStyle/>
          <a:p>
            <a:pPr algn="ctr">
              <a:lnSpc>
                <a:spcPct val="107000"/>
              </a:lnSpc>
              <a:spcAft>
                <a:spcPts val="800"/>
              </a:spcAft>
            </a:pPr>
            <a:r>
              <a:rPr lang="fr-FR" sz="2800" b="1" noProof="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ÉTUDE DE CAS NO 3</a:t>
            </a:r>
            <a:br>
              <a:rPr lang="fr-FR" sz="2800" b="1" noProof="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br>
            <a:r>
              <a:rPr lang="fr-FR" sz="2800" b="1" noProof="0">
                <a:solidFill>
                  <a:srgbClr val="2F5496"/>
                </a:solidFill>
                <a:effectLst/>
                <a:latin typeface="Calibri" panose="020F0502020204030204" pitchFamily="34" charset="0"/>
                <a:ea typeface="Calibri" panose="020F0502020204030204" pitchFamily="34" charset="0"/>
                <a:cs typeface="Times New Roman" panose="02020603050405020304" pitchFamily="18" charset="0"/>
              </a:rPr>
              <a:t>CONCEVOIR DES PROJETS D’AIDE AUX CIVILS TENANT COMPTE DES QUESTIONS DE GENRE</a:t>
            </a:r>
          </a:p>
        </p:txBody>
      </p:sp>
      <p:pic>
        <p:nvPicPr>
          <p:cNvPr id="5" name="Image 4">
            <a:extLst>
              <a:ext uri="{FF2B5EF4-FFF2-40B4-BE49-F238E27FC236}">
                <a16:creationId xmlns:a16="http://schemas.microsoft.com/office/drawing/2014/main" id="{1619869E-9FF2-4F9E-83E5-F4676B10EA94}"/>
              </a:ext>
            </a:extLst>
          </p:cNvPr>
          <p:cNvPicPr>
            <a:picLocks noChangeAspect="1"/>
          </p:cNvPicPr>
          <p:nvPr/>
        </p:nvPicPr>
        <p:blipFill rotWithShape="1">
          <a:blip r:embed="rId3"/>
          <a:srcRect l="25314" t="36364" r="25354" b="10482"/>
          <a:stretch/>
        </p:blipFill>
        <p:spPr bwMode="auto">
          <a:xfrm>
            <a:off x="1963838" y="1690688"/>
            <a:ext cx="8264323" cy="5008848"/>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608EFF75-9F74-449D-BB2B-D2813E8BAAAC}"/>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71308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418520-B9B3-4541-A994-A09D26D99F4B}"/>
              </a:ext>
            </a:extLst>
          </p:cNvPr>
          <p:cNvSpPr>
            <a:spLocks noGrp="1"/>
          </p:cNvSpPr>
          <p:nvPr>
            <p:ph type="title"/>
          </p:nvPr>
        </p:nvSpPr>
        <p:spPr/>
        <p:txBody>
          <a:bodyPr/>
          <a:lstStyle/>
          <a:p>
            <a:r>
              <a:rPr lang="en-GB" err="1"/>
              <a:t>Scénario</a:t>
            </a:r>
            <a:endParaRPr lang="en-GB" noProof="0"/>
          </a:p>
        </p:txBody>
      </p:sp>
      <p:pic>
        <p:nvPicPr>
          <p:cNvPr id="4" name="Espace réservé du contenu 3">
            <a:extLst>
              <a:ext uri="{FF2B5EF4-FFF2-40B4-BE49-F238E27FC236}">
                <a16:creationId xmlns:a16="http://schemas.microsoft.com/office/drawing/2014/main" id="{329F72C2-3D21-4B2C-B6B3-38C2ED84C690}"/>
              </a:ext>
            </a:extLst>
          </p:cNvPr>
          <p:cNvPicPr>
            <a:picLocks noGrp="1" noChangeAspect="1"/>
          </p:cNvPicPr>
          <p:nvPr>
            <p:ph idx="1"/>
          </p:nvPr>
        </p:nvPicPr>
        <p:blipFill rotWithShape="1">
          <a:blip r:embed="rId3"/>
          <a:srcRect l="27007" t="36450" r="28792" b="23850"/>
          <a:stretch/>
        </p:blipFill>
        <p:spPr bwMode="auto">
          <a:xfrm>
            <a:off x="2387088" y="1412228"/>
            <a:ext cx="7417823" cy="3747599"/>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6393B997-C79E-B6FD-9E03-9756089A99FC}"/>
              </a:ext>
            </a:extLst>
          </p:cNvPr>
          <p:cNvSpPr txBox="1"/>
          <p:nvPr/>
        </p:nvSpPr>
        <p:spPr>
          <a:xfrm>
            <a:off x="1513114" y="5197575"/>
            <a:ext cx="9840686" cy="1477328"/>
          </a:xfrm>
          <a:prstGeom prst="rect">
            <a:avLst/>
          </a:prstGeom>
          <a:noFill/>
        </p:spPr>
        <p:txBody>
          <a:bodyPr wrap="square">
            <a:spAutoFit/>
          </a:bodyPr>
          <a:lstStyle/>
          <a:p>
            <a:pPr algn="l"/>
            <a:r>
              <a:rPr lang="fr-FR" sz="1800" b="1" i="0" u="none" strike="noStrike" baseline="0">
                <a:solidFill>
                  <a:srgbClr val="004C99"/>
                </a:solidFill>
                <a:latin typeface="HelveticaNeue-Bold"/>
              </a:rPr>
              <a:t>Plusieurs travailleuses de l’entreprise avec laquelle vous proposez de collaborer ont récemment organisé une manifestation pour dénoncer des conditions de travail déplorables et des salaires insuffisants. Les médias ont accusé l’ONU, qui a eu recours aux services de l’entrepreneur à plusieurs reprises, d’alimenter les troubles civils et de mettre en péril l’autorité de l’État.</a:t>
            </a:r>
            <a:endParaRPr lang="en-US"/>
          </a:p>
        </p:txBody>
      </p:sp>
    </p:spTree>
    <p:extLst>
      <p:ext uri="{BB962C8B-B14F-4D97-AF65-F5344CB8AC3E}">
        <p14:creationId xmlns:p14="http://schemas.microsoft.com/office/powerpoint/2010/main" val="2378727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a:p>
          <a:p>
            <a:pPr marL="0" indent="0" algn="ctr">
              <a:buNone/>
            </a:pPr>
            <a:endParaRPr lang="en-GB" noProof="0"/>
          </a:p>
          <a:p>
            <a:pPr marL="0" indent="0" algn="ctr">
              <a:buNone/>
            </a:pPr>
            <a:r>
              <a:rPr lang="en-GB" sz="4000" b="1" noProof="0">
                <a:solidFill>
                  <a:srgbClr val="0070C0"/>
                </a:solidFill>
              </a:rPr>
              <a:t>DEBRIEF</a:t>
            </a:r>
          </a:p>
        </p:txBody>
      </p:sp>
    </p:spTree>
    <p:extLst>
      <p:ext uri="{BB962C8B-B14F-4D97-AF65-F5344CB8AC3E}">
        <p14:creationId xmlns:p14="http://schemas.microsoft.com/office/powerpoint/2010/main" val="3090138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noProof="0"/>
              <a:t>Rappel! </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p:txBody>
          <a:bodyPr>
            <a:normAutofit/>
          </a:bodyPr>
          <a:lstStyle/>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Donnez la priorité aux options qui autonomisent les femmes.</a:t>
            </a:r>
          </a:p>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Ce faisant, veillez à ne pas provoquer de conséquences involontaires pour d'autres groupes de la population.</a:t>
            </a:r>
          </a:p>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Examinez attentivement les avantages et les risques du projet à la lumière des besoins et des préoccupations des hommes, des femmes, des garçons et des filles.</a:t>
            </a:r>
          </a:p>
          <a:p>
            <a:pPr marL="342900" lvl="0" indent="-342900" algn="just">
              <a:lnSpc>
                <a:spcPct val="107000"/>
              </a:lnSpc>
              <a:buFont typeface="Wingdings" panose="05000000000000000000" pitchFamily="2" charset="2"/>
              <a:buChar char=""/>
            </a:pPr>
            <a:r>
              <a:rPr lang="fr-FR" sz="2400" noProof="0">
                <a:effectLst/>
                <a:latin typeface="Calibri" panose="020F0502020204030204" pitchFamily="34" charset="0"/>
                <a:ea typeface="Calibri" panose="020F0502020204030204" pitchFamily="34" charset="0"/>
                <a:cs typeface="Arial" panose="020B0604020202020204" pitchFamily="34" charset="0"/>
              </a:rPr>
              <a:t>Comprenez que les rôles et normes de genre sont influencés par les conflits et influencent à leur tour la dynamique des conflits.</a:t>
            </a:r>
          </a:p>
          <a:p>
            <a:pPr marL="0" lvl="0" indent="0" algn="just">
              <a:lnSpc>
                <a:spcPct val="107000"/>
              </a:lnSpc>
              <a:buNone/>
            </a:pPr>
            <a:endParaRPr lang="en-GB" sz="2400" noProof="0"/>
          </a:p>
        </p:txBody>
      </p:sp>
      <p:pic>
        <p:nvPicPr>
          <p:cNvPr id="6" name="Image 5" descr="A blue tag with black text&#10;&#10;AI-generated content may be incorrect.">
            <a:extLst>
              <a:ext uri="{FF2B5EF4-FFF2-40B4-BE49-F238E27FC236}">
                <a16:creationId xmlns:a16="http://schemas.microsoft.com/office/drawing/2014/main" id="{E7DEAA35-531D-BF72-0ABD-F5B3321BEABD}"/>
              </a:ext>
            </a:extLst>
          </p:cNvPr>
          <p:cNvPicPr>
            <a:picLocks noChangeAspect="1"/>
          </p:cNvPicPr>
          <p:nvPr/>
        </p:nvPicPr>
        <p:blipFill>
          <a:blip r:embed="rId3"/>
          <a:stretch>
            <a:fillRect/>
          </a:stretch>
        </p:blipFill>
        <p:spPr>
          <a:xfrm>
            <a:off x="9610237" y="199537"/>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8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657D749-2CBE-BB7A-C10D-B787CF85CA79}"/>
              </a:ext>
            </a:extLst>
          </p:cNvPr>
          <p:cNvSpPr/>
          <p:nvPr/>
        </p:nvSpPr>
        <p:spPr>
          <a:xfrm>
            <a:off x="653143" y="751116"/>
            <a:ext cx="10374086" cy="4985656"/>
          </a:xfrm>
          <a:prstGeom prst="round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Ø"/>
            </a:pPr>
            <a:endParaRPr lang="fr-FR" sz="2000">
              <a:solidFill>
                <a:srgbClr val="0070C0"/>
              </a:solidFill>
            </a:endParaRPr>
          </a:p>
          <a:p>
            <a:pPr marL="285750" indent="-285750">
              <a:buFont typeface="Wingdings" panose="05000000000000000000" pitchFamily="2" charset="2"/>
              <a:buChar char="Ø"/>
            </a:pPr>
            <a:endParaRPr lang="fr-FR" sz="2000">
              <a:solidFill>
                <a:srgbClr val="0070C0"/>
              </a:solidFill>
            </a:endParaRPr>
          </a:p>
          <a:p>
            <a:r>
              <a:rPr lang="fr-FR" sz="2000" b="1">
                <a:solidFill>
                  <a:srgbClr val="0070C0"/>
                </a:solidFill>
              </a:rPr>
              <a:t>OBJECTIFS D’APPRENTISSAGE</a:t>
            </a:r>
          </a:p>
          <a:p>
            <a:endParaRPr lang="fr-FR" sz="2000" b="1">
              <a:solidFill>
                <a:srgbClr val="0070C0"/>
              </a:solidFill>
            </a:endParaRPr>
          </a:p>
          <a:p>
            <a:endParaRPr lang="fr-FR" sz="2000" b="1">
              <a:solidFill>
                <a:srgbClr val="0070C0"/>
              </a:solidFill>
            </a:endParaRPr>
          </a:p>
          <a:p>
            <a:pPr marL="285750" indent="-285750">
              <a:buFont typeface="Wingdings" panose="05000000000000000000" pitchFamily="2" charset="2"/>
              <a:buChar char="Ø"/>
            </a:pPr>
            <a:r>
              <a:rPr lang="fr-FR" sz="2000">
                <a:solidFill>
                  <a:srgbClr val="0070C0"/>
                </a:solidFill>
              </a:rPr>
              <a:t>Déterminer dans quelle mesure les conflits et les violences influent sur les normes et les rôles de genre et comprendre comment ces normes et rôles affectent à leur tour les conflits.</a:t>
            </a:r>
          </a:p>
          <a:p>
            <a:pPr marL="285750" indent="-285750">
              <a:buFont typeface="Wingdings" panose="05000000000000000000" pitchFamily="2" charset="2"/>
              <a:buChar char="Ø"/>
            </a:pPr>
            <a:endParaRPr lang="fr-FR" sz="2000">
              <a:solidFill>
                <a:srgbClr val="0070C0"/>
              </a:solidFill>
            </a:endParaRPr>
          </a:p>
          <a:p>
            <a:pPr marL="285750" indent="-285750">
              <a:buFont typeface="Wingdings" panose="05000000000000000000" pitchFamily="2" charset="2"/>
              <a:buChar char="Ø"/>
            </a:pPr>
            <a:r>
              <a:rPr lang="fr-FR" sz="2000">
                <a:solidFill>
                  <a:srgbClr val="0070C0"/>
                </a:solidFill>
              </a:rPr>
              <a:t>S’appuyer sur des analyses et des données tenant compte des questions de genre et avoir recours à un langage inclusif pour élaborer des propositions de projets.</a:t>
            </a:r>
          </a:p>
          <a:p>
            <a:pPr marL="285750" indent="-285750">
              <a:buFont typeface="Wingdings" panose="05000000000000000000" pitchFamily="2" charset="2"/>
              <a:buChar char="Ø"/>
            </a:pPr>
            <a:endParaRPr lang="fr-FR" sz="2000">
              <a:solidFill>
                <a:srgbClr val="0070C0"/>
              </a:solidFill>
            </a:endParaRPr>
          </a:p>
          <a:p>
            <a:pPr marL="285750" indent="-285750">
              <a:buFont typeface="Wingdings" panose="05000000000000000000" pitchFamily="2" charset="2"/>
              <a:buChar char="Ø"/>
            </a:pPr>
            <a:r>
              <a:rPr lang="fr-FR" sz="2000">
                <a:solidFill>
                  <a:srgbClr val="0070C0"/>
                </a:solidFill>
              </a:rPr>
              <a:t>Consulter la Mission et les acteurs locaux concernés afin de minimiser les risques et d’éviter toute conséquence imprévue pour les hommes, les femmes, les garçons et les filles.</a:t>
            </a:r>
          </a:p>
        </p:txBody>
      </p:sp>
    </p:spTree>
    <p:extLst>
      <p:ext uri="{BB962C8B-B14F-4D97-AF65-F5344CB8AC3E}">
        <p14:creationId xmlns:p14="http://schemas.microsoft.com/office/powerpoint/2010/main" val="2982070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en-GB" noProof="0"/>
          </a:p>
          <a:p>
            <a:pPr marL="0" indent="0">
              <a:buNone/>
            </a:pPr>
            <a:endParaRPr lang="en-GB" noProof="0"/>
          </a:p>
          <a:p>
            <a:pPr marL="0" indent="0" algn="ctr">
              <a:buNone/>
            </a:pPr>
            <a:r>
              <a:rPr lang="en-GB" sz="4000" b="1" noProof="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49079"/>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5F04561-34A8-6145-0D78-7BFE73245A2E}"/>
              </a:ext>
            </a:extLst>
          </p:cNvPr>
          <p:cNvSpPr/>
          <p:nvPr/>
        </p:nvSpPr>
        <p:spPr>
          <a:xfrm>
            <a:off x="707572" y="930730"/>
            <a:ext cx="10765971" cy="4980214"/>
          </a:xfrm>
          <a:prstGeom prst="roundRect">
            <a:avLst/>
          </a:prstGeom>
          <a:no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extBox 10">
            <a:extLst>
              <a:ext uri="{FF2B5EF4-FFF2-40B4-BE49-F238E27FC236}">
                <a16:creationId xmlns:a16="http://schemas.microsoft.com/office/drawing/2014/main" id="{78ADCB9A-8CDD-C50C-DEBF-3583EE6F9048}"/>
              </a:ext>
            </a:extLst>
          </p:cNvPr>
          <p:cNvSpPr txBox="1"/>
          <p:nvPr/>
        </p:nvSpPr>
        <p:spPr>
          <a:xfrm>
            <a:off x="1121229" y="1160812"/>
            <a:ext cx="10668000" cy="4093428"/>
          </a:xfrm>
          <a:prstGeom prst="rect">
            <a:avLst/>
          </a:prstGeom>
          <a:noFill/>
        </p:spPr>
        <p:txBody>
          <a:bodyPr wrap="square">
            <a:spAutoFit/>
          </a:bodyPr>
          <a:lstStyle/>
          <a:p>
            <a:r>
              <a:rPr lang="fr-FR" sz="2000" b="1">
                <a:solidFill>
                  <a:schemeClr val="bg1"/>
                </a:solidFill>
              </a:rPr>
              <a:t>DURÉE TOTALE DE L’EXERCICE : 2 heures 30</a:t>
            </a:r>
          </a:p>
          <a:p>
            <a:r>
              <a:rPr lang="fr-FR" sz="2000">
                <a:solidFill>
                  <a:schemeClr val="bg1"/>
                </a:solidFill>
              </a:rPr>
              <a:t>30 minutes	Présentation sur l’intégration des questions de genre dans les activités militaires </a:t>
            </a:r>
          </a:p>
          <a:p>
            <a:r>
              <a:rPr lang="fr-FR" sz="2000">
                <a:solidFill>
                  <a:schemeClr val="bg1"/>
                </a:solidFill>
              </a:rPr>
              <a:t>15 minutes	Pause</a:t>
            </a:r>
          </a:p>
          <a:p>
            <a:r>
              <a:rPr lang="fr-FR" sz="2000">
                <a:solidFill>
                  <a:schemeClr val="bg1"/>
                </a:solidFill>
              </a:rPr>
              <a:t>10 minutes	Introduction et formation des groupes</a:t>
            </a:r>
          </a:p>
          <a:p>
            <a:r>
              <a:rPr lang="fr-FR" sz="2000">
                <a:solidFill>
                  <a:schemeClr val="bg1"/>
                </a:solidFill>
              </a:rPr>
              <a:t>20 minutes	Examen de la présentation du </a:t>
            </a:r>
            <a:r>
              <a:rPr lang="fr-FR" sz="2000" err="1">
                <a:solidFill>
                  <a:schemeClr val="bg1"/>
                </a:solidFill>
              </a:rPr>
              <a:t>Carana</a:t>
            </a:r>
            <a:r>
              <a:rPr lang="fr-FR" sz="2000">
                <a:solidFill>
                  <a:schemeClr val="bg1"/>
                </a:solidFill>
              </a:rPr>
              <a:t> et du cadre de l’étude de cas </a:t>
            </a:r>
          </a:p>
          <a:p>
            <a:r>
              <a:rPr lang="fr-FR" sz="2000">
                <a:solidFill>
                  <a:schemeClr val="bg1"/>
                </a:solidFill>
              </a:rPr>
              <a:t>30 minutes	Discussions en groupes et préparation des réponses </a:t>
            </a:r>
          </a:p>
          <a:p>
            <a:r>
              <a:rPr lang="fr-FR" sz="2000">
                <a:solidFill>
                  <a:schemeClr val="bg1"/>
                </a:solidFill>
              </a:rPr>
              <a:t>45 minutes	Présentation des conclusions et bilan</a:t>
            </a:r>
          </a:p>
          <a:p>
            <a:endParaRPr lang="fr-FR" sz="2000">
              <a:solidFill>
                <a:schemeClr val="bg1"/>
              </a:solidFill>
            </a:endParaRPr>
          </a:p>
          <a:p>
            <a:endParaRPr lang="fr-FR" sz="2000">
              <a:solidFill>
                <a:schemeClr val="bg1"/>
              </a:solidFill>
            </a:endParaRPr>
          </a:p>
          <a:p>
            <a:r>
              <a:rPr lang="fr-FR" sz="2000" b="1">
                <a:solidFill>
                  <a:schemeClr val="bg1"/>
                </a:solidFill>
              </a:rPr>
              <a:t>DOCUMENTS D’APPUI</a:t>
            </a:r>
          </a:p>
          <a:p>
            <a:endParaRPr lang="fr-FR" sz="2000">
              <a:solidFill>
                <a:schemeClr val="bg1"/>
              </a:solidFill>
            </a:endParaRPr>
          </a:p>
          <a:p>
            <a:r>
              <a:rPr lang="fr-FR" sz="2000">
                <a:solidFill>
                  <a:schemeClr val="bg1"/>
                </a:solidFill>
              </a:rPr>
              <a:t>1.	Présentation du </a:t>
            </a:r>
            <a:r>
              <a:rPr lang="fr-FR" sz="2000" err="1">
                <a:solidFill>
                  <a:schemeClr val="bg1"/>
                </a:solidFill>
              </a:rPr>
              <a:t>Carana</a:t>
            </a:r>
            <a:r>
              <a:rPr lang="fr-FR" sz="2000">
                <a:solidFill>
                  <a:schemeClr val="bg1"/>
                </a:solidFill>
              </a:rPr>
              <a:t>	3.	Vue d’ensemble de l’exercice</a:t>
            </a:r>
          </a:p>
          <a:p>
            <a:r>
              <a:rPr lang="fr-FR" sz="2000">
                <a:solidFill>
                  <a:schemeClr val="bg1"/>
                </a:solidFill>
              </a:rPr>
              <a:t>2.	Cadre de l’étude de cas	4.	Liste de contrôle</a:t>
            </a:r>
          </a:p>
        </p:txBody>
      </p:sp>
    </p:spTree>
    <p:extLst>
      <p:ext uri="{BB962C8B-B14F-4D97-AF65-F5344CB8AC3E}">
        <p14:creationId xmlns:p14="http://schemas.microsoft.com/office/powerpoint/2010/main" val="3581533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D3550AE-3288-4C7A-BB73-754624549026}"/>
              </a:ext>
            </a:extLst>
          </p:cNvPr>
          <p:cNvSpPr>
            <a:spLocks noGrp="1"/>
          </p:cNvSpPr>
          <p:nvPr>
            <p:ph type="title"/>
          </p:nvPr>
        </p:nvSpPr>
        <p:spPr>
          <a:xfrm>
            <a:off x="838200" y="229757"/>
            <a:ext cx="10515600" cy="647246"/>
          </a:xfrm>
        </p:spPr>
        <p:txBody>
          <a:bodyPr>
            <a:normAutofit fontScale="90000"/>
          </a:bodyPr>
          <a:lstStyle/>
          <a:p>
            <a:r>
              <a:rPr lang="en-GB"/>
              <a:t>Cadre</a:t>
            </a:r>
            <a:endParaRPr lang="en-GB" noProof="0"/>
          </a:p>
        </p:txBody>
      </p:sp>
      <p:sp>
        <p:nvSpPr>
          <p:cNvPr id="3" name="Espace réservé du contenu 2">
            <a:extLst>
              <a:ext uri="{FF2B5EF4-FFF2-40B4-BE49-F238E27FC236}">
                <a16:creationId xmlns:a16="http://schemas.microsoft.com/office/drawing/2014/main" id="{EE0FA1EB-981A-4A69-8481-67B62B48EF39}"/>
              </a:ext>
            </a:extLst>
          </p:cNvPr>
          <p:cNvSpPr>
            <a:spLocks noGrp="1"/>
          </p:cNvSpPr>
          <p:nvPr>
            <p:ph idx="1"/>
          </p:nvPr>
        </p:nvSpPr>
        <p:spPr>
          <a:xfrm>
            <a:off x="838200" y="1041522"/>
            <a:ext cx="8826661" cy="849316"/>
          </a:xfrm>
        </p:spPr>
        <p:txBody>
          <a:bodyPr vert="horz" lIns="91440" tIns="45720" rIns="91440" bIns="45720" rtlCol="0" anchor="t">
            <a:normAutofit/>
          </a:bodyPr>
          <a:lstStyle/>
          <a:p>
            <a:pPr marL="0" indent="0" algn="just">
              <a:lnSpc>
                <a:spcPct val="107000"/>
              </a:lnSpc>
              <a:spcAft>
                <a:spcPts val="800"/>
              </a:spcAft>
              <a:buNone/>
            </a:pPr>
            <a:r>
              <a:rPr lang="fr-FR" sz="1550" b="1" noProof="0">
                <a:effectLst/>
                <a:latin typeface="Calibri"/>
                <a:ea typeface="Calibri"/>
                <a:cs typeface="Calibri"/>
              </a:rPr>
              <a:t>Contexte : </a:t>
            </a:r>
            <a:r>
              <a:rPr lang="fr-FR" sz="1550" noProof="0">
                <a:effectLst/>
                <a:latin typeface="Calibri"/>
                <a:ea typeface="Calibri"/>
                <a:cs typeface="Calibri"/>
              </a:rPr>
              <a:t>Vous êtes </a:t>
            </a:r>
            <a:r>
              <a:rPr lang="fr-FR" sz="1550" noProof="0" err="1">
                <a:effectLst/>
                <a:latin typeface="Calibri"/>
                <a:ea typeface="Calibri"/>
                <a:cs typeface="Calibri"/>
              </a:rPr>
              <a:t>officer</a:t>
            </a:r>
            <a:r>
              <a:rPr lang="fr-FR" sz="1550" noProof="0">
                <a:effectLst/>
                <a:latin typeface="Calibri"/>
                <a:ea typeface="Calibri"/>
                <a:cs typeface="Calibri"/>
              </a:rPr>
              <a:t>(ère) des opérations dans votre bataillon d’infanterie et vous travaillez pour la Mission d’assistance des Nations Unies au </a:t>
            </a:r>
            <a:r>
              <a:rPr lang="fr-FR" sz="1550" noProof="0" err="1">
                <a:effectLst/>
                <a:latin typeface="Calibri"/>
                <a:ea typeface="Calibri"/>
                <a:cs typeface="Calibri"/>
              </a:rPr>
              <a:t>Carana</a:t>
            </a:r>
            <a:r>
              <a:rPr lang="fr-FR" sz="1550" noProof="0">
                <a:effectLst/>
                <a:latin typeface="Calibri"/>
                <a:ea typeface="Calibri"/>
                <a:cs typeface="Calibri"/>
              </a:rPr>
              <a:t> (MANUC). Vous êtes déployé(e) auprès de la Mission depuis 6 mois</a:t>
            </a:r>
            <a:r>
              <a:rPr lang="fr-FR" sz="1550">
                <a:latin typeface="Calibri"/>
                <a:ea typeface="Calibri"/>
                <a:cs typeface="Calibri"/>
              </a:rPr>
              <a:t>.</a:t>
            </a:r>
            <a:endParaRPr lang="en-GB" sz="1550" noProof="0">
              <a:ea typeface="Calibri"/>
              <a:cs typeface="Calibri"/>
            </a:endParaRPr>
          </a:p>
        </p:txBody>
      </p:sp>
      <p:sp>
        <p:nvSpPr>
          <p:cNvPr id="5" name="Espace réservé du contenu 2">
            <a:extLst>
              <a:ext uri="{FF2B5EF4-FFF2-40B4-BE49-F238E27FC236}">
                <a16:creationId xmlns:a16="http://schemas.microsoft.com/office/drawing/2014/main" id="{1B8EF366-0F27-4632-8E75-9276FDA88DF9}"/>
              </a:ext>
            </a:extLst>
          </p:cNvPr>
          <p:cNvSpPr txBox="1">
            <a:spLocks/>
          </p:cNvSpPr>
          <p:nvPr/>
        </p:nvSpPr>
        <p:spPr>
          <a:xfrm>
            <a:off x="844362" y="1897206"/>
            <a:ext cx="10515600" cy="48602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7000"/>
              </a:lnSpc>
              <a:spcAft>
                <a:spcPts val="800"/>
              </a:spcAft>
              <a:buFont typeface="Arial" panose="020B0604020202020204" pitchFamily="34" charset="0"/>
              <a:buNone/>
            </a:pPr>
            <a:r>
              <a:rPr lang="fr-FR" sz="1550" b="1">
                <a:latin typeface="Calibri"/>
                <a:ea typeface="Calibri"/>
                <a:cs typeface="Calibri"/>
              </a:rPr>
              <a:t>Faits survenus récemment : </a:t>
            </a:r>
            <a:r>
              <a:rPr lang="fr-FR" sz="1550">
                <a:latin typeface="Calibri"/>
                <a:ea typeface="Calibri"/>
                <a:cs typeface="Calibri"/>
              </a:rPr>
              <a:t>Dans ses rapports du mois dernier, le renseignement militaire a fait état d’affrontements entre deux villages rivaux, </a:t>
            </a:r>
            <a:r>
              <a:rPr lang="fr-FR" sz="1550" err="1">
                <a:latin typeface="Calibri"/>
                <a:ea typeface="Calibri"/>
                <a:cs typeface="Calibri"/>
              </a:rPr>
              <a:t>Soppla</a:t>
            </a:r>
            <a:r>
              <a:rPr lang="fr-FR" sz="1550">
                <a:latin typeface="Calibri"/>
                <a:ea typeface="Calibri"/>
                <a:cs typeface="Calibri"/>
              </a:rPr>
              <a:t> et </a:t>
            </a:r>
            <a:r>
              <a:rPr lang="fr-FR" sz="1550" err="1">
                <a:latin typeface="Calibri"/>
                <a:ea typeface="Calibri"/>
                <a:cs typeface="Calibri"/>
              </a:rPr>
              <a:t>Sigel</a:t>
            </a:r>
            <a:r>
              <a:rPr lang="fr-FR" sz="1550">
                <a:latin typeface="Calibri"/>
                <a:ea typeface="Calibri"/>
                <a:cs typeface="Calibri"/>
              </a:rPr>
              <a:t>. Les combats, qui ont duré 12 jours, ont causé la mort de 24 personnes des deux villages (5 hommes vivant à </a:t>
            </a:r>
            <a:r>
              <a:rPr lang="fr-FR" sz="1550" err="1">
                <a:latin typeface="Calibri"/>
                <a:ea typeface="Calibri"/>
                <a:cs typeface="Calibri"/>
              </a:rPr>
              <a:t>Soppla</a:t>
            </a:r>
            <a:r>
              <a:rPr lang="fr-FR" sz="1550">
                <a:latin typeface="Calibri"/>
                <a:ea typeface="Calibri"/>
                <a:cs typeface="Calibri"/>
              </a:rPr>
              <a:t> et 18 hommes et 1 femme vivant à </a:t>
            </a:r>
            <a:r>
              <a:rPr lang="fr-FR" sz="1550" err="1">
                <a:latin typeface="Calibri"/>
                <a:ea typeface="Calibri"/>
                <a:cs typeface="Calibri"/>
              </a:rPr>
              <a:t>Sigel</a:t>
            </a:r>
            <a:r>
              <a:rPr lang="fr-FR" sz="1550">
                <a:latin typeface="Calibri"/>
                <a:ea typeface="Calibri"/>
                <a:cs typeface="Calibri"/>
              </a:rPr>
              <a:t>). Plusieurs blessés ont par ailleurs été à déplorer. Durant ces affrontements, l’unique point d’eau partagé par les deux villages a été détruit, ce qui a entraîné une aggravation des tensions et une série d’accusations et de contre-accusations de la part des habitantes et habitants des deux villages. La police du </a:t>
            </a:r>
            <a:r>
              <a:rPr lang="fr-FR" sz="1550" err="1">
                <a:latin typeface="Calibri"/>
                <a:ea typeface="Calibri"/>
                <a:cs typeface="Calibri"/>
              </a:rPr>
              <a:t>Carana</a:t>
            </a:r>
            <a:r>
              <a:rPr lang="fr-FR" sz="1550">
                <a:latin typeface="Calibri"/>
                <a:ea typeface="Calibri"/>
                <a:cs typeface="Calibri"/>
              </a:rPr>
              <a:t> n’a pas réussi à désamorcer les tensions. Par l’intermédiaire de leur station de radio locale, des rebelles du Mouvement patriotique du </a:t>
            </a:r>
            <a:r>
              <a:rPr lang="fr-FR" sz="1550" err="1">
                <a:latin typeface="Calibri"/>
                <a:ea typeface="Calibri"/>
                <a:cs typeface="Calibri"/>
              </a:rPr>
              <a:t>Carana</a:t>
            </a:r>
            <a:r>
              <a:rPr lang="fr-FR" sz="1550">
                <a:latin typeface="Calibri"/>
                <a:ea typeface="Calibri"/>
                <a:cs typeface="Calibri"/>
              </a:rPr>
              <a:t> ont accusé le groupe El </a:t>
            </a:r>
            <a:r>
              <a:rPr lang="fr-FR" sz="1550" err="1">
                <a:latin typeface="Calibri"/>
                <a:ea typeface="Calibri"/>
                <a:cs typeface="Calibri"/>
              </a:rPr>
              <a:t>Hasar</a:t>
            </a:r>
            <a:r>
              <a:rPr lang="fr-FR" sz="1550">
                <a:latin typeface="Calibri"/>
                <a:ea typeface="Calibri"/>
                <a:cs typeface="Calibri"/>
              </a:rPr>
              <a:t>, actif dans la région, d’être à l’origine des troubles. Les rebelles ont sévèrement battu plusieurs hommes qu’ils accusaient d’être des collaborateurs du groupe. Nombre d’entre eux sont des réfugiés </a:t>
            </a:r>
            <a:r>
              <a:rPr lang="fr-FR" sz="1550" err="1">
                <a:latin typeface="Calibri"/>
                <a:ea typeface="Calibri"/>
                <a:cs typeface="Calibri"/>
              </a:rPr>
              <a:t>katasi</a:t>
            </a:r>
            <a:r>
              <a:rPr lang="fr-FR" sz="1550">
                <a:latin typeface="Calibri"/>
                <a:ea typeface="Calibri"/>
                <a:cs typeface="Calibri"/>
              </a:rPr>
              <a:t> vivant dans la région.</a:t>
            </a:r>
          </a:p>
          <a:p>
            <a:pPr marL="0" indent="0" algn="just">
              <a:lnSpc>
                <a:spcPct val="107000"/>
              </a:lnSpc>
              <a:spcAft>
                <a:spcPts val="800"/>
              </a:spcAft>
              <a:buFont typeface="Arial" panose="020B0604020202020204" pitchFamily="34" charset="0"/>
              <a:buNone/>
            </a:pPr>
            <a:r>
              <a:rPr lang="fr-FR" sz="1550" b="1">
                <a:latin typeface="Calibri"/>
                <a:ea typeface="Calibri"/>
                <a:cs typeface="Calibri"/>
              </a:rPr>
              <a:t>Conséquences : </a:t>
            </a:r>
            <a:r>
              <a:rPr lang="fr-FR" sz="1550">
                <a:latin typeface="Calibri"/>
                <a:ea typeface="Calibri"/>
                <a:cs typeface="Calibri"/>
              </a:rPr>
              <a:t>Les femmes et des enfants en âge d’être scolarisés doivent désormais parcourir de longues distances pour aller chercher de l’eau. De nombreux enlèvements et viols ont été signalés par le HCDH. Ces derniers jours, des villageois ont commencé à se rassembler devant les installations de votre bataillon d’infanterie pour réclamer de l’eau.</a:t>
            </a:r>
          </a:p>
          <a:p>
            <a:pPr marL="0" indent="0" algn="just">
              <a:lnSpc>
                <a:spcPct val="107000"/>
              </a:lnSpc>
              <a:spcAft>
                <a:spcPts val="800"/>
              </a:spcAft>
              <a:buNone/>
            </a:pPr>
            <a:r>
              <a:rPr lang="fr-FR" sz="1550" b="1">
                <a:latin typeface="Calibri"/>
                <a:ea typeface="Calibri"/>
                <a:cs typeface="Calibri"/>
              </a:rPr>
              <a:t>Attitude vis-à-vis de l’ONU : </a:t>
            </a:r>
            <a:r>
              <a:rPr lang="fr-FR" sz="1550">
                <a:latin typeface="Calibri"/>
                <a:ea typeface="Calibri"/>
                <a:cs typeface="Calibri"/>
              </a:rPr>
              <a:t>Dans l’ensemble, les habitants des villages de </a:t>
            </a:r>
            <a:r>
              <a:rPr lang="fr-FR" sz="1550" err="1">
                <a:latin typeface="Calibri"/>
                <a:ea typeface="Calibri"/>
                <a:cs typeface="Calibri"/>
              </a:rPr>
              <a:t>Soppla</a:t>
            </a:r>
            <a:r>
              <a:rPr lang="fr-FR" sz="1550">
                <a:latin typeface="Calibri"/>
                <a:ea typeface="Calibri"/>
                <a:cs typeface="Calibri"/>
              </a:rPr>
              <a:t> et de </a:t>
            </a:r>
            <a:r>
              <a:rPr lang="fr-FR" sz="1550" err="1">
                <a:latin typeface="Calibri"/>
                <a:ea typeface="Calibri"/>
                <a:cs typeface="Calibri"/>
              </a:rPr>
              <a:t>Sigel</a:t>
            </a:r>
            <a:r>
              <a:rPr lang="fr-FR" sz="1550">
                <a:latin typeface="Calibri"/>
                <a:ea typeface="Calibri"/>
                <a:cs typeface="Calibri"/>
              </a:rPr>
              <a:t> voient l’ONU d’un œil favorable et espèrent que la MANUC parviendra à mettre fin à des années d’hostilité entre eux. </a:t>
            </a:r>
            <a:r>
              <a:rPr lang="fr-FR" sz="1550">
                <a:ea typeface="+mn-lt"/>
                <a:cs typeface="+mn-lt"/>
              </a:rPr>
              <a:t>Plusieurs petites entreprises employant des personnes locales effectuent des travaux pour l’Organisation, notamment dans les domaines de la construction, du nettoyage et de l’approvisionnement en nourriture. L’ONU est particulièrement attentive aux procédures de passation de marchés suivies lorsqu’elle collabore avec ces entreprises.</a:t>
            </a:r>
          </a:p>
        </p:txBody>
      </p:sp>
      <p:pic>
        <p:nvPicPr>
          <p:cNvPr id="6" name="Image 1149">
            <a:extLst>
              <a:ext uri="{FF2B5EF4-FFF2-40B4-BE49-F238E27FC236}">
                <a16:creationId xmlns:a16="http://schemas.microsoft.com/office/drawing/2014/main" id="{0D7FCA48-5EF6-6882-6A23-3F464370973C}"/>
              </a:ext>
            </a:extLst>
          </p:cNvPr>
          <p:cNvPicPr/>
          <p:nvPr/>
        </p:nvPicPr>
        <p:blipFill>
          <a:blip r:embed="rId3" cstate="print"/>
          <a:stretch>
            <a:fillRect/>
          </a:stretch>
        </p:blipFill>
        <p:spPr>
          <a:xfrm>
            <a:off x="9664861" y="356291"/>
            <a:ext cx="2487340" cy="1354239"/>
          </a:xfrm>
          <a:prstGeom prst="rect">
            <a:avLst/>
          </a:prstGeom>
        </p:spPr>
      </p:pic>
    </p:spTree>
    <p:extLst>
      <p:ext uri="{BB962C8B-B14F-4D97-AF65-F5344CB8AC3E}">
        <p14:creationId xmlns:p14="http://schemas.microsoft.com/office/powerpoint/2010/main" val="359902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a:xfrm>
            <a:off x="838200" y="365125"/>
            <a:ext cx="10515600" cy="879153"/>
          </a:xfrm>
        </p:spPr>
        <p:txBody>
          <a:bodyPr/>
          <a:lstStyle/>
          <a:p>
            <a:r>
              <a:rPr lang="en-GB"/>
              <a:t>Cadre</a:t>
            </a:r>
            <a:r>
              <a:rPr lang="en-GB" noProof="0"/>
              <a:t> (</a:t>
            </a:r>
            <a:r>
              <a:rPr lang="en-GB"/>
              <a:t>suite</a:t>
            </a:r>
            <a:r>
              <a:rPr lang="en-GB" noProof="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533236"/>
            <a:ext cx="10515600" cy="4080486"/>
          </a:xfrm>
        </p:spPr>
        <p:txBody>
          <a:bodyPr>
            <a:normAutofit fontScale="77500" lnSpcReduction="20000"/>
          </a:bodyPr>
          <a:lstStyle/>
          <a:p>
            <a:pPr marL="0" indent="0" algn="just">
              <a:lnSpc>
                <a:spcPct val="107000"/>
              </a:lnSpc>
              <a:spcAft>
                <a:spcPts val="800"/>
              </a:spcAft>
              <a:buNone/>
            </a:pPr>
            <a:r>
              <a:rPr lang="fr-FR" sz="1800" b="1" noProof="0">
                <a:effectLst/>
                <a:latin typeface="Calibri" panose="020F0502020204030204" pitchFamily="34" charset="0"/>
                <a:ea typeface="Calibri" panose="020F0502020204030204" pitchFamily="34" charset="0"/>
                <a:cs typeface="Calibri" panose="020F0502020204030204" pitchFamily="34" charset="0"/>
              </a:rPr>
              <a:t>Contexte économique : </a:t>
            </a:r>
            <a:r>
              <a:rPr lang="fr-FR" sz="1800" noProof="0">
                <a:effectLst/>
                <a:latin typeface="Calibri" panose="020F0502020204030204" pitchFamily="34" charset="0"/>
                <a:ea typeface="Calibri" panose="020F0502020204030204" pitchFamily="34" charset="0"/>
                <a:cs typeface="Calibri" panose="020F0502020204030204" pitchFamily="34" charset="0"/>
              </a:rPr>
              <a:t>L’économie du </a:t>
            </a:r>
            <a:r>
              <a:rPr lang="fr-FR" sz="1800" noProof="0" err="1">
                <a:effectLst/>
                <a:latin typeface="Calibri" panose="020F0502020204030204" pitchFamily="34" charset="0"/>
                <a:ea typeface="Calibri" panose="020F0502020204030204" pitchFamily="34" charset="0"/>
                <a:cs typeface="Calibri" panose="020F0502020204030204" pitchFamily="34" charset="0"/>
              </a:rPr>
              <a:t>Carana</a:t>
            </a:r>
            <a:r>
              <a:rPr lang="fr-FR" sz="1800" noProof="0">
                <a:effectLst/>
                <a:latin typeface="Calibri" panose="020F0502020204030204" pitchFamily="34" charset="0"/>
                <a:ea typeface="Calibri" panose="020F0502020204030204" pitchFamily="34" charset="0"/>
                <a:cs typeface="Calibri" panose="020F0502020204030204" pitchFamily="34" charset="0"/>
              </a:rPr>
              <a:t> est profondément mise à mal par le conflit prolongé et un problème de corruption endémique. Le coût de la vie – y compris le prix des denrées de première nécessité et des produits alimentaires – a augmenté de façon spectaculaire, alors que de nombreux ménages vivent avec moins d’un dollar par jour. Les difficultés à trouver un emploi sur le marché du travail formel ont entraîné l’émergence de plusieurs petites activités agricoles et d’élevage – principalement dans les ménages dirigés par des femmes – développées dans l’espoir non seulement de satisfaire des besoins individuels, mais également de générer des revenus.</a:t>
            </a:r>
          </a:p>
          <a:p>
            <a:pPr marL="0" indent="0" algn="just">
              <a:lnSpc>
                <a:spcPct val="107000"/>
              </a:lnSpc>
              <a:spcAft>
                <a:spcPts val="800"/>
              </a:spcAft>
              <a:buNone/>
            </a:pPr>
            <a:r>
              <a:rPr lang="fr-FR" sz="1800" b="1" noProof="0">
                <a:effectLst/>
                <a:latin typeface="Calibri" panose="020F0502020204030204" pitchFamily="34" charset="0"/>
                <a:ea typeface="Calibri" panose="020F0502020204030204" pitchFamily="34" charset="0"/>
                <a:cs typeface="Arial" panose="020B0604020202020204" pitchFamily="34" charset="0"/>
              </a:rPr>
              <a:t>Désarmement, démobilisation et réintégration (DDR) : </a:t>
            </a:r>
            <a:r>
              <a:rPr lang="fr-FR" sz="1800" noProof="0" err="1">
                <a:effectLst/>
                <a:latin typeface="Calibri" panose="020F0502020204030204" pitchFamily="34" charset="0"/>
                <a:ea typeface="Calibri" panose="020F0502020204030204" pitchFamily="34" charset="0"/>
                <a:cs typeface="Arial" panose="020B0604020202020204" pitchFamily="34" charset="0"/>
              </a:rPr>
              <a:t>Soppla</a:t>
            </a:r>
            <a:r>
              <a:rPr lang="fr-FR" sz="1800" noProof="0">
                <a:effectLst/>
                <a:latin typeface="Calibri" panose="020F0502020204030204" pitchFamily="34" charset="0"/>
                <a:ea typeface="Calibri" panose="020F0502020204030204" pitchFamily="34" charset="0"/>
                <a:cs typeface="Arial" panose="020B0604020202020204" pitchFamily="34" charset="0"/>
              </a:rPr>
              <a:t> accueille un programme de DDR mené par le Gouvernement du </a:t>
            </a:r>
            <a:r>
              <a:rPr lang="fr-FR" sz="1800" noProof="0" err="1">
                <a:effectLst/>
                <a:latin typeface="Calibri" panose="020F0502020204030204" pitchFamily="34" charset="0"/>
                <a:ea typeface="Calibri" panose="020F0502020204030204" pitchFamily="34" charset="0"/>
                <a:cs typeface="Arial" panose="020B0604020202020204" pitchFamily="34" charset="0"/>
              </a:rPr>
              <a:t>Carana</a:t>
            </a:r>
            <a:r>
              <a:rPr lang="fr-FR" sz="1800" noProof="0">
                <a:effectLst/>
                <a:latin typeface="Calibri" panose="020F0502020204030204" pitchFamily="34" charset="0"/>
                <a:ea typeface="Calibri" panose="020F0502020204030204" pitchFamily="34" charset="0"/>
                <a:cs typeface="Arial" panose="020B0604020202020204" pitchFamily="34" charset="0"/>
              </a:rPr>
              <a:t>, avec l’appui du PNUD, qui vise la réintégration d’anciennes combattantes et anciens combattants du Mouvement patriotique du </a:t>
            </a:r>
            <a:r>
              <a:rPr lang="fr-FR" sz="1800" noProof="0" err="1">
                <a:effectLst/>
                <a:latin typeface="Calibri" panose="020F0502020204030204" pitchFamily="34" charset="0"/>
                <a:ea typeface="Calibri" panose="020F0502020204030204" pitchFamily="34" charset="0"/>
                <a:cs typeface="Arial" panose="020B0604020202020204" pitchFamily="34" charset="0"/>
              </a:rPr>
              <a:t>Carana</a:t>
            </a:r>
            <a:r>
              <a:rPr lang="fr-FR" sz="1800" noProof="0">
                <a:effectLst/>
                <a:latin typeface="Calibri" panose="020F0502020204030204" pitchFamily="34" charset="0"/>
                <a:ea typeface="Calibri" panose="020F0502020204030204" pitchFamily="34" charset="0"/>
                <a:cs typeface="Arial" panose="020B0604020202020204" pitchFamily="34" charset="0"/>
              </a:rPr>
              <a:t> dans la société. À ce jour, 5 hommes et 12 femmes y participent. Le personnel militaire des Nations Unies soutient le processus de DDR, principalement sur les plans du désarmement et de la démobilisation. Pour ce faire, il mène des activités de sensibilisation visant à encourager les ex-combattantes à participer au processus de DDR et met des observatrices militaires à disposition pour sélectionner des participantes.</a:t>
            </a:r>
          </a:p>
          <a:p>
            <a:pPr marL="0" indent="0" algn="just">
              <a:lnSpc>
                <a:spcPct val="107000"/>
              </a:lnSpc>
              <a:spcAft>
                <a:spcPts val="800"/>
              </a:spcAft>
              <a:buNone/>
            </a:pPr>
            <a:r>
              <a:rPr lang="fr-FR" sz="1800" noProof="0">
                <a:effectLst/>
                <a:latin typeface="Calibri" panose="020F0502020204030204" pitchFamily="34" charset="0"/>
                <a:ea typeface="Calibri" panose="020F0502020204030204" pitchFamily="34" charset="0"/>
                <a:cs typeface="Arial" panose="020B0604020202020204" pitchFamily="34" charset="0"/>
              </a:rPr>
              <a:t>Le (la) commandant(e) en second de votre bataillon d’infanterie a constaté, d’après les rapports établis par le renseignement militaire, que la destruction du point d’eau avait entraîné une augmentation significative des tensions entre les deux villages rivaux de </a:t>
            </a:r>
            <a:r>
              <a:rPr lang="fr-FR" sz="1800" noProof="0" err="1">
                <a:effectLst/>
                <a:latin typeface="Calibri" panose="020F0502020204030204" pitchFamily="34" charset="0"/>
                <a:ea typeface="Calibri" panose="020F0502020204030204" pitchFamily="34" charset="0"/>
                <a:cs typeface="Arial" panose="020B0604020202020204" pitchFamily="34" charset="0"/>
              </a:rPr>
              <a:t>Soppla</a:t>
            </a:r>
            <a:r>
              <a:rPr lang="fr-FR" sz="1800" noProof="0">
                <a:effectLst/>
                <a:latin typeface="Calibri" panose="020F0502020204030204" pitchFamily="34" charset="0"/>
                <a:ea typeface="Calibri" panose="020F0502020204030204" pitchFamily="34" charset="0"/>
                <a:cs typeface="Arial" panose="020B0604020202020204" pitchFamily="34" charset="0"/>
              </a:rPr>
              <a:t> et </a:t>
            </a:r>
            <a:r>
              <a:rPr lang="fr-FR" sz="1800" noProof="0" err="1">
                <a:effectLst/>
                <a:latin typeface="Calibri" panose="020F0502020204030204" pitchFamily="34" charset="0"/>
                <a:ea typeface="Calibri" panose="020F0502020204030204" pitchFamily="34" charset="0"/>
                <a:cs typeface="Arial" panose="020B0604020202020204" pitchFamily="34" charset="0"/>
              </a:rPr>
              <a:t>Sigel</a:t>
            </a:r>
            <a:r>
              <a:rPr lang="fr-FR" sz="1800" noProof="0">
                <a:effectLst/>
                <a:latin typeface="Calibri" panose="020F0502020204030204" pitchFamily="34" charset="0"/>
                <a:ea typeface="Calibri" panose="020F0502020204030204" pitchFamily="34" charset="0"/>
                <a:cs typeface="Arial" panose="020B0604020202020204" pitchFamily="34" charset="0"/>
              </a:rPr>
              <a:t>. À l’approche de la saison sèche, il (elle) redoute une nouvelle escalade des tensions. Les aînés des villages de </a:t>
            </a:r>
            <a:r>
              <a:rPr lang="fr-FR" sz="1800" noProof="0" err="1">
                <a:effectLst/>
                <a:latin typeface="Calibri" panose="020F0502020204030204" pitchFamily="34" charset="0"/>
                <a:ea typeface="Calibri" panose="020F0502020204030204" pitchFamily="34" charset="0"/>
                <a:cs typeface="Arial" panose="020B0604020202020204" pitchFamily="34" charset="0"/>
              </a:rPr>
              <a:t>Soppla</a:t>
            </a:r>
            <a:r>
              <a:rPr lang="fr-FR" sz="1800" noProof="0">
                <a:effectLst/>
                <a:latin typeface="Calibri" panose="020F0502020204030204" pitchFamily="34" charset="0"/>
                <a:ea typeface="Calibri" panose="020F0502020204030204" pitchFamily="34" charset="0"/>
                <a:cs typeface="Arial" panose="020B0604020202020204" pitchFamily="34" charset="0"/>
              </a:rPr>
              <a:t> et de </a:t>
            </a:r>
            <a:r>
              <a:rPr lang="fr-FR" sz="1800" noProof="0" err="1">
                <a:effectLst/>
                <a:latin typeface="Calibri" panose="020F0502020204030204" pitchFamily="34" charset="0"/>
                <a:ea typeface="Calibri" panose="020F0502020204030204" pitchFamily="34" charset="0"/>
                <a:cs typeface="Arial" panose="020B0604020202020204" pitchFamily="34" charset="0"/>
              </a:rPr>
              <a:t>Sigel</a:t>
            </a:r>
            <a:r>
              <a:rPr lang="fr-FR" sz="1800" noProof="0">
                <a:effectLst/>
                <a:latin typeface="Calibri" panose="020F0502020204030204" pitchFamily="34" charset="0"/>
                <a:ea typeface="Calibri" panose="020F0502020204030204" pitchFamily="34" charset="0"/>
                <a:cs typeface="Arial" panose="020B0604020202020204" pitchFamily="34" charset="0"/>
              </a:rPr>
              <a:t> ont demandé l’aide de l’ONU. Ayant reçu la confirmation, par l’officier(ère) des Nations Unies pour la coordination </a:t>
            </a:r>
            <a:r>
              <a:rPr lang="fr-FR" sz="1800" noProof="0" err="1">
                <a:effectLst/>
                <a:latin typeface="Calibri" panose="020F0502020204030204" pitchFamily="34" charset="0"/>
                <a:ea typeface="Calibri" panose="020F0502020204030204" pitchFamily="34" charset="0"/>
                <a:cs typeface="Arial" panose="020B0604020202020204" pitchFamily="34" charset="0"/>
              </a:rPr>
              <a:t>civilo</a:t>
            </a:r>
            <a:r>
              <a:rPr lang="fr-FR" sz="1800" noProof="0">
                <a:effectLst/>
                <a:latin typeface="Calibri" panose="020F0502020204030204" pitchFamily="34" charset="0"/>
                <a:ea typeface="Calibri" panose="020F0502020204030204" pitchFamily="34" charset="0"/>
                <a:cs typeface="Arial" panose="020B0604020202020204" pitchFamily="34" charset="0"/>
              </a:rPr>
              <a:t>-militaire (S9) de votre bataillon d’infanterie, qu’aucun projet de restauration du point d’eau n’était prévu, que ce soit par les autorités du </a:t>
            </a:r>
            <a:r>
              <a:rPr lang="fr-FR" sz="1800" noProof="0" err="1">
                <a:effectLst/>
                <a:latin typeface="Calibri" panose="020F0502020204030204" pitchFamily="34" charset="0"/>
                <a:ea typeface="Calibri" panose="020F0502020204030204" pitchFamily="34" charset="0"/>
                <a:cs typeface="Arial" panose="020B0604020202020204" pitchFamily="34" charset="0"/>
              </a:rPr>
              <a:t>Carana</a:t>
            </a:r>
            <a:r>
              <a:rPr lang="fr-FR" sz="1800" noProof="0">
                <a:effectLst/>
                <a:latin typeface="Calibri" panose="020F0502020204030204" pitchFamily="34" charset="0"/>
                <a:ea typeface="Calibri" panose="020F0502020204030204" pitchFamily="34" charset="0"/>
                <a:cs typeface="Arial" panose="020B0604020202020204" pitchFamily="34" charset="0"/>
              </a:rPr>
              <a:t>, des entrepreneurs civils ou des acteurs humanitaires, le (la) commandant(e) en second fait remarquer que votre bataillon d’infanterie dispose des moyens et des capacités nécessaires pour soutenir les efforts de reconstruction. Il (elle) vous a donc chargé d’élaborer une proposition de projet d’aide aux civils pour la reconstruction du point d’eau.</a:t>
            </a:r>
          </a:p>
        </p:txBody>
      </p:sp>
      <p:pic>
        <p:nvPicPr>
          <p:cNvPr id="4" name="Image 3">
            <a:extLst>
              <a:ext uri="{FF2B5EF4-FFF2-40B4-BE49-F238E27FC236}">
                <a16:creationId xmlns:a16="http://schemas.microsoft.com/office/drawing/2014/main" id="{63919BCC-52D9-4D41-BA18-43220D6430B3}"/>
              </a:ext>
            </a:extLst>
          </p:cNvPr>
          <p:cNvPicPr>
            <a:picLocks noChangeAspect="1"/>
          </p:cNvPicPr>
          <p:nvPr/>
        </p:nvPicPr>
        <p:blipFill rotWithShape="1">
          <a:blip r:embed="rId3"/>
          <a:srcRect l="44643" t="37233" r="24382" b="16911"/>
          <a:stretch/>
        </p:blipFill>
        <p:spPr bwMode="auto">
          <a:xfrm>
            <a:off x="10261962" y="5250496"/>
            <a:ext cx="1784350" cy="14859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49079"/>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5D5FAC-187A-4224-898F-839D651D30B1}"/>
              </a:ext>
            </a:extLst>
          </p:cNvPr>
          <p:cNvSpPr>
            <a:spLocks noGrp="1"/>
          </p:cNvSpPr>
          <p:nvPr>
            <p:ph type="title"/>
          </p:nvPr>
        </p:nvSpPr>
        <p:spPr>
          <a:xfrm>
            <a:off x="968829" y="166007"/>
            <a:ext cx="10515600" cy="984704"/>
          </a:xfrm>
        </p:spPr>
        <p:txBody>
          <a:bodyPr/>
          <a:lstStyle/>
          <a:p>
            <a:pPr algn="just">
              <a:lnSpc>
                <a:spcPct val="107000"/>
              </a:lnSpc>
              <a:spcAft>
                <a:spcPts val="800"/>
              </a:spcAft>
            </a:pPr>
            <a:r>
              <a:rPr lang="fr-FR">
                <a:solidFill>
                  <a:schemeClr val="bg1"/>
                </a:solidFill>
                <a:latin typeface="Calibri" panose="020F0502020204030204" pitchFamily="34" charset="0"/>
                <a:ea typeface="Calibri" panose="020F0502020204030204" pitchFamily="34" charset="0"/>
                <a:cs typeface="Calibri" panose="020F0502020204030204" pitchFamily="34" charset="0"/>
              </a:rPr>
              <a:t>TÂCHE</a:t>
            </a:r>
          </a:p>
        </p:txBody>
      </p:sp>
      <p:sp>
        <p:nvSpPr>
          <p:cNvPr id="3" name="Espace réservé du contenu 2">
            <a:extLst>
              <a:ext uri="{FF2B5EF4-FFF2-40B4-BE49-F238E27FC236}">
                <a16:creationId xmlns:a16="http://schemas.microsoft.com/office/drawing/2014/main" id="{D9ABDD1F-C3A2-4EBA-8B3B-385D708D51D8}"/>
              </a:ext>
            </a:extLst>
          </p:cNvPr>
          <p:cNvSpPr>
            <a:spLocks noGrp="1"/>
          </p:cNvSpPr>
          <p:nvPr>
            <p:ph idx="1"/>
          </p:nvPr>
        </p:nvSpPr>
        <p:spPr>
          <a:xfrm>
            <a:off x="707571" y="976539"/>
            <a:ext cx="10515600" cy="4036332"/>
          </a:xfrm>
          <a:solidFill>
            <a:srgbClr val="049079"/>
          </a:solidFill>
        </p:spPr>
        <p:txBody>
          <a:bodyPr vert="horz" lIns="91440" tIns="45720" rIns="91440" bIns="45720" rtlCol="0" anchor="t">
            <a:noAutofit/>
          </a:bodyPr>
          <a:lstStyle/>
          <a:p>
            <a:pPr marL="0" indent="0" algn="just">
              <a:lnSpc>
                <a:spcPct val="107000"/>
              </a:lnSpc>
              <a:spcAft>
                <a:spcPts val="800"/>
              </a:spcAft>
              <a:buNone/>
            </a:pPr>
            <a:endPar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7000"/>
              </a:lnSpc>
              <a:spcAft>
                <a:spcPts val="800"/>
              </a:spcAft>
              <a:buNone/>
            </a:pP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Le (la) commandant(e) en second de votre bataillon d’infanterie a constaté, d’après les rapports établis par le renseignement militaire, que la destruction du point d’eau avait entraîné une augmentation significative des tensions entre les deux villages rivaux de </a:t>
            </a:r>
            <a:r>
              <a:rPr lang="fr-FR" sz="2000" noProof="0" err="1">
                <a:solidFill>
                  <a:schemeClr val="bg1"/>
                </a:solidFill>
                <a:effectLst/>
                <a:latin typeface="Calibri" panose="020F0502020204030204" pitchFamily="34" charset="0"/>
                <a:ea typeface="Calibri" panose="020F0502020204030204" pitchFamily="34" charset="0"/>
                <a:cs typeface="Calibri" panose="020F0502020204030204" pitchFamily="34" charset="0"/>
              </a:rPr>
              <a:t>Soppla</a:t>
            </a: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 et </a:t>
            </a:r>
            <a:r>
              <a:rPr lang="fr-FR" sz="2000" noProof="0" err="1">
                <a:solidFill>
                  <a:schemeClr val="bg1"/>
                </a:solidFill>
                <a:effectLst/>
                <a:latin typeface="Calibri" panose="020F0502020204030204" pitchFamily="34" charset="0"/>
                <a:ea typeface="Calibri" panose="020F0502020204030204" pitchFamily="34" charset="0"/>
                <a:cs typeface="Calibri" panose="020F0502020204030204" pitchFamily="34" charset="0"/>
              </a:rPr>
              <a:t>Sigel</a:t>
            </a: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 À l’approche de la saison sèche, il (elle) redoute une nouvelle escalade des tensions. Les aînés des villages de </a:t>
            </a:r>
            <a:r>
              <a:rPr lang="fr-FR" sz="2000" noProof="0" err="1">
                <a:solidFill>
                  <a:schemeClr val="bg1"/>
                </a:solidFill>
                <a:effectLst/>
                <a:latin typeface="Calibri" panose="020F0502020204030204" pitchFamily="34" charset="0"/>
                <a:ea typeface="Calibri" panose="020F0502020204030204" pitchFamily="34" charset="0"/>
                <a:cs typeface="Calibri" panose="020F0502020204030204" pitchFamily="34" charset="0"/>
              </a:rPr>
              <a:t>Soppla</a:t>
            </a: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 et de </a:t>
            </a:r>
            <a:r>
              <a:rPr lang="fr-FR" sz="2000" noProof="0" err="1">
                <a:solidFill>
                  <a:schemeClr val="bg1"/>
                </a:solidFill>
                <a:effectLst/>
                <a:latin typeface="Calibri" panose="020F0502020204030204" pitchFamily="34" charset="0"/>
                <a:ea typeface="Calibri" panose="020F0502020204030204" pitchFamily="34" charset="0"/>
                <a:cs typeface="Calibri" panose="020F0502020204030204" pitchFamily="34" charset="0"/>
              </a:rPr>
              <a:t>Sigel</a:t>
            </a: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 ont demandé l’aide de l’ONU.</a:t>
            </a:r>
          </a:p>
          <a:p>
            <a:pPr marL="0" indent="0" algn="just">
              <a:lnSpc>
                <a:spcPct val="107000"/>
              </a:lnSpc>
              <a:spcAft>
                <a:spcPts val="800"/>
              </a:spcAft>
              <a:buNone/>
            </a:pP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Ayant reçu la confirmation, par l’officier(ère) des Nations Unies pour la coordination </a:t>
            </a:r>
            <a:r>
              <a:rPr lang="fr-FR" sz="2000" noProof="0" err="1">
                <a:solidFill>
                  <a:schemeClr val="bg1"/>
                </a:solidFill>
                <a:effectLst/>
                <a:latin typeface="Calibri" panose="020F0502020204030204" pitchFamily="34" charset="0"/>
                <a:ea typeface="Calibri" panose="020F0502020204030204" pitchFamily="34" charset="0"/>
                <a:cs typeface="Calibri" panose="020F0502020204030204" pitchFamily="34" charset="0"/>
              </a:rPr>
              <a:t>civilo</a:t>
            </a: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-militaire (S9) de votre bataillon d’infanterie, qu’aucun projet de restauration du point d’eau n’était prévu, que ce soit par les autorités du </a:t>
            </a:r>
            <a:r>
              <a:rPr lang="fr-FR" sz="2000" noProof="0" err="1">
                <a:solidFill>
                  <a:schemeClr val="bg1"/>
                </a:solidFill>
                <a:effectLst/>
                <a:latin typeface="Calibri" panose="020F0502020204030204" pitchFamily="34" charset="0"/>
                <a:ea typeface="Calibri" panose="020F0502020204030204" pitchFamily="34" charset="0"/>
                <a:cs typeface="Calibri" panose="020F0502020204030204" pitchFamily="34" charset="0"/>
              </a:rPr>
              <a:t>Carana</a:t>
            </a:r>
            <a:r>
              <a:rPr lang="fr-FR" sz="20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 des entrepreneurs civils ou des acteurs humanitaires, le (la) commandant(e) en second fait remarquer que votre bataillon d’infanterie dispose des moyens et des capacités nécessaires pour soutenir les efforts de reconstruction. Il (elle) vous a donc chargé d’élaborer une proposition de projet d’aide aux civils pour la reconstruction du point d’eau.</a:t>
            </a:r>
          </a:p>
          <a:p>
            <a:pPr marL="0" indent="0" algn="just">
              <a:lnSpc>
                <a:spcPct val="107000"/>
              </a:lnSpc>
              <a:spcAft>
                <a:spcPts val="800"/>
              </a:spcAft>
              <a:buNone/>
            </a:pPr>
            <a:r>
              <a:rPr lang="fr-FR" sz="2000" noProof="0">
                <a:solidFill>
                  <a:schemeClr val="bg1"/>
                </a:solidFill>
                <a:effectLst/>
                <a:ea typeface="+mn-lt"/>
                <a:cs typeface="+mn-lt"/>
              </a:rPr>
              <a:t>Quelle </a:t>
            </a:r>
            <a:r>
              <a:rPr lang="fr-FR" sz="2000">
                <a:solidFill>
                  <a:schemeClr val="bg1"/>
                </a:solidFill>
                <a:ea typeface="+mn-lt"/>
                <a:cs typeface="+mn-lt"/>
              </a:rPr>
              <a:t>action optimale proposeriez-vous </a:t>
            </a:r>
            <a:r>
              <a:rPr lang="fr-FR" sz="2000" noProof="0">
                <a:solidFill>
                  <a:schemeClr val="bg1"/>
                </a:solidFill>
                <a:effectLst/>
                <a:ea typeface="+mn-lt"/>
                <a:cs typeface="+mn-lt"/>
              </a:rPr>
              <a:t>pour </a:t>
            </a:r>
            <a:r>
              <a:rPr lang="fr-FR" sz="2000">
                <a:solidFill>
                  <a:schemeClr val="bg1"/>
                </a:solidFill>
                <a:ea typeface="+mn-lt"/>
                <a:cs typeface="+mn-lt"/>
              </a:rPr>
              <a:t>la mise en œuvre du </a:t>
            </a:r>
            <a:r>
              <a:rPr lang="fr-FR" sz="2000" noProof="0">
                <a:solidFill>
                  <a:schemeClr val="bg1"/>
                </a:solidFill>
                <a:effectLst/>
                <a:ea typeface="+mn-lt"/>
                <a:cs typeface="+mn-lt"/>
              </a:rPr>
              <a:t>projet ? </a:t>
            </a:r>
            <a:r>
              <a:rPr lang="fr-FR" sz="2000">
                <a:solidFill>
                  <a:schemeClr val="bg1"/>
                </a:solidFill>
                <a:ea typeface="+mn-lt"/>
                <a:cs typeface="+mn-lt"/>
              </a:rPr>
              <a:t>Quels sont les risques possibles pour les différentes parties prenantes ?</a:t>
            </a:r>
            <a:r>
              <a:rPr lang="fr-FR" sz="2000" noProof="0">
                <a:solidFill>
                  <a:schemeClr val="bg1"/>
                </a:solidFill>
                <a:effectLst/>
                <a:latin typeface="Calibri"/>
                <a:ea typeface="Calibri"/>
                <a:cs typeface="Calibri"/>
              </a:rPr>
              <a:t> Comment comptez-vous atténuer ces risques ?</a:t>
            </a:r>
            <a:endParaRPr lang="fr-FR">
              <a:solidFill>
                <a:schemeClr val="bg1"/>
              </a:solidFill>
              <a:latin typeface="Calibri"/>
              <a:ea typeface="Calibri"/>
              <a:cs typeface="Calibri"/>
            </a:endParaRPr>
          </a:p>
        </p:txBody>
      </p:sp>
    </p:spTree>
    <p:extLst>
      <p:ext uri="{BB962C8B-B14F-4D97-AF65-F5344CB8AC3E}">
        <p14:creationId xmlns:p14="http://schemas.microsoft.com/office/powerpoint/2010/main" val="3474446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80BB10-88FB-4D6F-B1AB-141F1C60B4BB}"/>
              </a:ext>
            </a:extLst>
          </p:cNvPr>
          <p:cNvSpPr>
            <a:spLocks noGrp="1"/>
          </p:cNvSpPr>
          <p:nvPr>
            <p:ph type="title"/>
          </p:nvPr>
        </p:nvSpPr>
        <p:spPr>
          <a:xfrm>
            <a:off x="758190" y="243284"/>
            <a:ext cx="10515600" cy="583565"/>
          </a:xfrm>
        </p:spPr>
        <p:txBody>
          <a:bodyPr>
            <a:normAutofit fontScale="90000"/>
          </a:bodyPr>
          <a:lstStyle/>
          <a:p>
            <a:r>
              <a:rPr lang="en-GB" noProof="0"/>
              <a:t>Action a prendre</a:t>
            </a:r>
          </a:p>
        </p:txBody>
      </p:sp>
      <p:pic>
        <p:nvPicPr>
          <p:cNvPr id="10" name="Image 1306">
            <a:extLst>
              <a:ext uri="{FF2B5EF4-FFF2-40B4-BE49-F238E27FC236}">
                <a16:creationId xmlns:a16="http://schemas.microsoft.com/office/drawing/2014/main" id="{3275F39D-673E-8544-3207-F72E04CB66C0}"/>
              </a:ext>
            </a:extLst>
          </p:cNvPr>
          <p:cNvPicPr>
            <a:picLocks/>
          </p:cNvPicPr>
          <p:nvPr/>
        </p:nvPicPr>
        <p:blipFill>
          <a:blip r:embed="rId3" cstate="print"/>
          <a:stretch>
            <a:fillRect/>
          </a:stretch>
        </p:blipFill>
        <p:spPr>
          <a:xfrm>
            <a:off x="-237389" y="1420860"/>
            <a:ext cx="1090245" cy="1122479"/>
          </a:xfrm>
          <a:prstGeom prst="rect">
            <a:avLst/>
          </a:prstGeom>
        </p:spPr>
      </p:pic>
      <p:sp>
        <p:nvSpPr>
          <p:cNvPr id="11" name="Rectangle 10">
            <a:extLst>
              <a:ext uri="{FF2B5EF4-FFF2-40B4-BE49-F238E27FC236}">
                <a16:creationId xmlns:a16="http://schemas.microsoft.com/office/drawing/2014/main" id="{ED81408D-C751-9E28-5E3E-C813F6ABEBA4}"/>
              </a:ext>
            </a:extLst>
          </p:cNvPr>
          <p:cNvSpPr/>
          <p:nvPr/>
        </p:nvSpPr>
        <p:spPr>
          <a:xfrm>
            <a:off x="758827" y="2084853"/>
            <a:ext cx="4857520" cy="26886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1400" b="1">
                <a:solidFill>
                  <a:srgbClr val="004B97"/>
                </a:solidFill>
                <a:latin typeface="Trebuchet MS" panose="020B0603020202020204" pitchFamily="34" charset="0"/>
                <a:ea typeface="Trebuchet MS" panose="020B0603020202020204" pitchFamily="34" charset="0"/>
                <a:cs typeface="Trebuchet MS" panose="020B0603020202020204" pitchFamily="34" charset="0"/>
              </a:rPr>
              <a:t>OPTION NO 1</a:t>
            </a:r>
          </a:p>
          <a:p>
            <a:endParaRPr lang="fr-FR" sz="1100">
              <a:solidFill>
                <a:srgbClr val="004B97"/>
              </a:solidFill>
              <a:latin typeface="Trebuchet MS" panose="020B0603020202020204" pitchFamily="34" charset="0"/>
              <a:ea typeface="Trebuchet MS" panose="020B0603020202020204" pitchFamily="34" charset="0"/>
              <a:cs typeface="Trebuchet MS" panose="020B0603020202020204" pitchFamily="34" charset="0"/>
            </a:endParaRPr>
          </a:p>
          <a:p>
            <a:pPr algn="just"/>
            <a:r>
              <a:rPr lang="fr-FR" sz="1400">
                <a:solidFill>
                  <a:srgbClr val="004B97"/>
                </a:solidFill>
                <a:latin typeface="Trebuchet MS" panose="020B0603020202020204" pitchFamily="34" charset="0"/>
                <a:ea typeface="Trebuchet MS" panose="020B0603020202020204" pitchFamily="34" charset="0"/>
                <a:cs typeface="Trebuchet MS" panose="020B0603020202020204" pitchFamily="34" charset="0"/>
              </a:rPr>
              <a:t>De concert avec le (la) coordonnateur(</a:t>
            </a:r>
            <a:r>
              <a:rPr lang="fr-FR" sz="1400" err="1">
                <a:solidFill>
                  <a:srgbClr val="004B97"/>
                </a:solidFill>
                <a:latin typeface="Trebuchet MS" panose="020B0603020202020204" pitchFamily="34" charset="0"/>
                <a:ea typeface="Trebuchet MS" panose="020B0603020202020204" pitchFamily="34" charset="0"/>
                <a:cs typeface="Trebuchet MS" panose="020B0603020202020204" pitchFamily="34" charset="0"/>
              </a:rPr>
              <a:t>trice</a:t>
            </a:r>
            <a:r>
              <a:rPr lang="fr-FR" sz="1400">
                <a:solidFill>
                  <a:srgbClr val="004B97"/>
                </a:solidFill>
                <a:latin typeface="Trebuchet MS" panose="020B0603020202020204" pitchFamily="34" charset="0"/>
                <a:ea typeface="Trebuchet MS" panose="020B0603020202020204" pitchFamily="34" charset="0"/>
                <a:cs typeface="Trebuchet MS" panose="020B0603020202020204" pitchFamily="34" charset="0"/>
              </a:rPr>
              <a:t>) pour les questions de genre de votre bataillon d’infanterie, vous sollicitez le soutien du (de la) conseiller(ère) militaire pour les questions de genre du quartier général de la Mission, qui, après avoir consulté l’Entité des Nations Unies pour l’égalité des sexes et l’autonomisation des femmes (ONU-Femmes) et envisagé de faire appel à diverses organisations, a sélectionné une organisation locale de la société civile nouvellement créée. Cette organisation, qui emploie des ex-combattantes suivant une formation professionnelle dans le cadre d’un programme national de désarmement, de démobilisation et de réinsertion (DDR), a proposé de construire et de gérer le point d’eau gratuitement. Les matériaux devront toutefois être fournis par les Nations Unies.</a:t>
            </a:r>
          </a:p>
          <a:p>
            <a:r>
              <a:rPr lang="fr-FR" sz="1100">
                <a:solidFill>
                  <a:srgbClr val="004B97"/>
                </a:solidFill>
                <a:latin typeface="Trebuchet MS" panose="020B0603020202020204" pitchFamily="34" charset="0"/>
                <a:ea typeface="Trebuchet MS" panose="020B0603020202020204" pitchFamily="34" charset="0"/>
                <a:cs typeface="Trebuchet MS" panose="020B0603020202020204" pitchFamily="34" charset="0"/>
              </a:rPr>
              <a:t> </a:t>
            </a:r>
          </a:p>
        </p:txBody>
      </p:sp>
      <p:pic>
        <p:nvPicPr>
          <p:cNvPr id="12" name="Image 1307">
            <a:extLst>
              <a:ext uri="{FF2B5EF4-FFF2-40B4-BE49-F238E27FC236}">
                <a16:creationId xmlns:a16="http://schemas.microsoft.com/office/drawing/2014/main" id="{69C4581D-CF49-9A58-A74C-0B2A3A820078}"/>
              </a:ext>
            </a:extLst>
          </p:cNvPr>
          <p:cNvPicPr>
            <a:picLocks/>
          </p:cNvPicPr>
          <p:nvPr/>
        </p:nvPicPr>
        <p:blipFill>
          <a:blip r:embed="rId4" cstate="print"/>
          <a:stretch>
            <a:fillRect/>
          </a:stretch>
        </p:blipFill>
        <p:spPr>
          <a:xfrm>
            <a:off x="6007006" y="1425131"/>
            <a:ext cx="1232785" cy="1034578"/>
          </a:xfrm>
          <a:prstGeom prst="rect">
            <a:avLst/>
          </a:prstGeom>
        </p:spPr>
      </p:pic>
      <p:sp>
        <p:nvSpPr>
          <p:cNvPr id="14" name="TextBox 13">
            <a:extLst>
              <a:ext uri="{FF2B5EF4-FFF2-40B4-BE49-F238E27FC236}">
                <a16:creationId xmlns:a16="http://schemas.microsoft.com/office/drawing/2014/main" id="{F9A5F141-E9DC-6BFD-3DD2-D003E173E1FC}"/>
              </a:ext>
            </a:extLst>
          </p:cNvPr>
          <p:cNvSpPr txBox="1"/>
          <p:nvPr/>
        </p:nvSpPr>
        <p:spPr>
          <a:xfrm>
            <a:off x="6625861" y="1364987"/>
            <a:ext cx="5059000" cy="2069156"/>
          </a:xfrm>
          <a:prstGeom prst="rect">
            <a:avLst/>
          </a:prstGeom>
          <a:noFill/>
        </p:spPr>
        <p:txBody>
          <a:bodyPr wrap="square">
            <a:spAutoFit/>
          </a:bodyPr>
          <a:lstStyle/>
          <a:p>
            <a:pPr marL="800100" marR="279400" algn="just">
              <a:lnSpc>
                <a:spcPct val="102000"/>
              </a:lnSpc>
              <a:spcBef>
                <a:spcPts val="55"/>
              </a:spcBef>
            </a:pPr>
            <a:r>
              <a:rPr lang="fr-FR" sz="1400" b="1">
                <a:solidFill>
                  <a:srgbClr val="004B97"/>
                </a:solidFill>
                <a:effectLst/>
                <a:latin typeface="Trebuchet MS" panose="020B0603020202020204" pitchFamily="34" charset="0"/>
                <a:ea typeface="Trebuchet MS" panose="020B0603020202020204" pitchFamily="34" charset="0"/>
                <a:cs typeface="Trebuchet MS" panose="020B0603020202020204" pitchFamily="34" charset="0"/>
              </a:rPr>
              <a:t>OPTION NO 2</a:t>
            </a:r>
          </a:p>
          <a:p>
            <a:pPr marL="800100" marR="279400" algn="just">
              <a:lnSpc>
                <a:spcPct val="102000"/>
              </a:lnSpc>
              <a:spcBef>
                <a:spcPts val="55"/>
              </a:spcBef>
            </a:pPr>
            <a:r>
              <a:rPr lang="fr-FR" sz="1400">
                <a:solidFill>
                  <a:srgbClr val="004B97"/>
                </a:solidFill>
                <a:effectLst/>
                <a:latin typeface="Trebuchet MS" panose="020B0603020202020204" pitchFamily="34" charset="0"/>
                <a:ea typeface="Trebuchet MS" panose="020B0603020202020204" pitchFamily="34" charset="0"/>
                <a:cs typeface="Trebuchet MS" panose="020B0603020202020204" pitchFamily="34" charset="0"/>
              </a:rPr>
              <a:t>Vous proposez d’engager un entrepreneur local, sélectionné dans le cadre d’une procédure de mise en concurrence, avec lequel l’ONU a déjà collaboré à plusieurs reprises. Le travail fourni par ce constructeur a toujours été satisfaisant. En outre, ce dernier a pour politique d’employer au moins 50 % de femmes.</a:t>
            </a:r>
            <a:endParaRPr lang="en-US" sz="140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15" name="Image 1369">
            <a:extLst>
              <a:ext uri="{FF2B5EF4-FFF2-40B4-BE49-F238E27FC236}">
                <a16:creationId xmlns:a16="http://schemas.microsoft.com/office/drawing/2014/main" id="{31B0E535-DEDF-56F6-3EEB-FAEFAAC89A38}"/>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003985" y="3592881"/>
            <a:ext cx="1322070" cy="1034577"/>
          </a:xfrm>
          <a:prstGeom prst="rect">
            <a:avLst/>
          </a:prstGeom>
        </p:spPr>
      </p:pic>
      <p:sp>
        <p:nvSpPr>
          <p:cNvPr id="17" name="TextBox 16">
            <a:extLst>
              <a:ext uri="{FF2B5EF4-FFF2-40B4-BE49-F238E27FC236}">
                <a16:creationId xmlns:a16="http://schemas.microsoft.com/office/drawing/2014/main" id="{9AC20FF6-B079-FA4B-FF95-A83AC41C9FB8}"/>
              </a:ext>
            </a:extLst>
          </p:cNvPr>
          <p:cNvSpPr txBox="1"/>
          <p:nvPr/>
        </p:nvSpPr>
        <p:spPr>
          <a:xfrm>
            <a:off x="6625861" y="3594546"/>
            <a:ext cx="5059000" cy="1185902"/>
          </a:xfrm>
          <a:prstGeom prst="rect">
            <a:avLst/>
          </a:prstGeom>
          <a:noFill/>
        </p:spPr>
        <p:txBody>
          <a:bodyPr wrap="square">
            <a:spAutoFit/>
          </a:bodyPr>
          <a:lstStyle/>
          <a:p>
            <a:pPr marL="0" marR="279400" indent="800100" algn="just">
              <a:spcBef>
                <a:spcPts val="455"/>
              </a:spcBef>
              <a:buNone/>
            </a:pPr>
            <a:r>
              <a:rPr lang="fr-FR" sz="1400" b="1">
                <a:solidFill>
                  <a:srgbClr val="004B97"/>
                </a:solidFill>
                <a:effectLst/>
                <a:latin typeface="Arial" panose="020B0604020202020204" pitchFamily="34" charset="0"/>
                <a:ea typeface="DengXian Light" panose="02010600030101010101" pitchFamily="2" charset="-122"/>
                <a:cs typeface="Times New Roman" panose="02020603050405020304" pitchFamily="18" charset="0"/>
              </a:rPr>
              <a:t>OPTION N</a:t>
            </a:r>
            <a:r>
              <a:rPr lang="fr-FR" sz="1400" b="1" baseline="30000">
                <a:solidFill>
                  <a:srgbClr val="004B97"/>
                </a:solidFill>
                <a:effectLst/>
                <a:latin typeface="Arial" panose="020B0604020202020204" pitchFamily="34" charset="0"/>
                <a:ea typeface="DengXian Light" panose="02010600030101010101" pitchFamily="2" charset="-122"/>
                <a:cs typeface="Times New Roman" panose="02020603050405020304" pitchFamily="18" charset="0"/>
              </a:rPr>
              <a:t>O</a:t>
            </a:r>
            <a:r>
              <a:rPr lang="fr-FR" sz="1400" b="1">
                <a:solidFill>
                  <a:srgbClr val="004B97"/>
                </a:solidFill>
                <a:effectLst/>
                <a:latin typeface="Arial" panose="020B0604020202020204" pitchFamily="34" charset="0"/>
                <a:ea typeface="DengXian Light" panose="02010600030101010101" pitchFamily="2" charset="-122"/>
                <a:cs typeface="Times New Roman" panose="02020603050405020304" pitchFamily="18" charset="0"/>
              </a:rPr>
              <a:t> 3</a:t>
            </a:r>
            <a:endParaRPr lang="en-US" sz="1400">
              <a:solidFill>
                <a:srgbClr val="595959"/>
              </a:solidFill>
              <a:effectLst/>
              <a:latin typeface="Trebuchet MS" panose="020B0603020202020204" pitchFamily="34" charset="0"/>
              <a:ea typeface="DengXian Light" panose="02010600030101010101" pitchFamily="2" charset="-122"/>
              <a:cs typeface="Times New Roman" panose="02020603050405020304" pitchFamily="18" charset="0"/>
            </a:endParaRPr>
          </a:p>
          <a:p>
            <a:pPr marL="800100" marR="279400" algn="just">
              <a:lnSpc>
                <a:spcPct val="102000"/>
              </a:lnSpc>
              <a:spcBef>
                <a:spcPts val="55"/>
              </a:spcBef>
            </a:pPr>
            <a:r>
              <a:rPr lang="fr-FR" sz="1400">
                <a:solidFill>
                  <a:srgbClr val="004B97"/>
                </a:solidFill>
                <a:effectLst/>
                <a:latin typeface="Trebuchet MS" panose="020B0603020202020204" pitchFamily="34" charset="0"/>
                <a:ea typeface="Trebuchet MS" panose="020B0603020202020204" pitchFamily="34" charset="0"/>
                <a:cs typeface="Trebuchet MS" panose="020B0603020202020204" pitchFamily="34" charset="0"/>
              </a:rPr>
              <a:t>Vous proposez de lancer un projet d’intérêt local conjoint en collaboration avec les autorités locales – en particulier la police locale – pour installer le point d’eau.</a:t>
            </a:r>
            <a:endParaRPr lang="en-US" sz="1400">
              <a:effectLst/>
              <a:latin typeface="Trebuchet MS" panose="020B0603020202020204" pitchFamily="34" charset="0"/>
              <a:ea typeface="Trebuchet MS" panose="020B0603020202020204" pitchFamily="34" charset="0"/>
              <a:cs typeface="Trebuchet MS" panose="020B0603020202020204" pitchFamily="34" charset="0"/>
            </a:endParaRPr>
          </a:p>
        </p:txBody>
      </p:sp>
    </p:spTree>
    <p:extLst>
      <p:ext uri="{BB962C8B-B14F-4D97-AF65-F5344CB8AC3E}">
        <p14:creationId xmlns:p14="http://schemas.microsoft.com/office/powerpoint/2010/main" val="679067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3AA147-4706-41DF-800E-50B1BD68D326}"/>
              </a:ext>
            </a:extLst>
          </p:cNvPr>
          <p:cNvSpPr>
            <a:spLocks noGrp="1"/>
          </p:cNvSpPr>
          <p:nvPr>
            <p:ph type="title"/>
          </p:nvPr>
        </p:nvSpPr>
        <p:spPr>
          <a:xfrm>
            <a:off x="838200" y="108332"/>
            <a:ext cx="10515600" cy="952046"/>
          </a:xfrm>
        </p:spPr>
        <p:txBody>
          <a:bodyPr/>
          <a:lstStyle/>
          <a:p>
            <a:r>
              <a:rPr lang="en-GB"/>
              <a:t>S</a:t>
            </a:r>
            <a:r>
              <a:rPr lang="en-GB" noProof="0" err="1"/>
              <a:t>cénario</a:t>
            </a:r>
            <a:endParaRPr lang="en-GB" noProof="0"/>
          </a:p>
        </p:txBody>
      </p:sp>
      <p:pic>
        <p:nvPicPr>
          <p:cNvPr id="4" name="Espace réservé du contenu 3">
            <a:extLst>
              <a:ext uri="{FF2B5EF4-FFF2-40B4-BE49-F238E27FC236}">
                <a16:creationId xmlns:a16="http://schemas.microsoft.com/office/drawing/2014/main" id="{694534E4-83D9-422C-97E7-343C86E5E40B}"/>
              </a:ext>
            </a:extLst>
          </p:cNvPr>
          <p:cNvPicPr>
            <a:picLocks noGrp="1" noChangeAspect="1"/>
          </p:cNvPicPr>
          <p:nvPr>
            <p:ph idx="1"/>
          </p:nvPr>
        </p:nvPicPr>
        <p:blipFill rotWithShape="1">
          <a:blip r:embed="rId3"/>
          <a:srcRect l="28312" t="39041" r="32026" b="20398"/>
          <a:stretch>
            <a:fillRect/>
          </a:stretch>
        </p:blipFill>
        <p:spPr bwMode="auto">
          <a:xfrm>
            <a:off x="2155370" y="1317171"/>
            <a:ext cx="6509659" cy="3744686"/>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A0020419-5285-989D-DB4D-D5A6DE9CC429}"/>
              </a:ext>
            </a:extLst>
          </p:cNvPr>
          <p:cNvSpPr txBox="1"/>
          <p:nvPr/>
        </p:nvSpPr>
        <p:spPr>
          <a:xfrm>
            <a:off x="2612571" y="5318650"/>
            <a:ext cx="7783285" cy="646331"/>
          </a:xfrm>
          <a:prstGeom prst="rect">
            <a:avLst/>
          </a:prstGeom>
          <a:noFill/>
        </p:spPr>
        <p:txBody>
          <a:bodyPr wrap="square">
            <a:spAutoFit/>
          </a:bodyPr>
          <a:lstStyle/>
          <a:p>
            <a:r>
              <a:rPr lang="fr-FR" sz="1800" b="1" kern="0">
                <a:solidFill>
                  <a:srgbClr val="004B97"/>
                </a:solidFill>
                <a:effectLst/>
                <a:latin typeface="Trebuchet MS" panose="020B0603020202020204" pitchFamily="34" charset="0"/>
                <a:ea typeface="Trebuchet MS" panose="020B0603020202020204" pitchFamily="34" charset="0"/>
                <a:cs typeface="Trebuchet MS" panose="020B0603020202020204" pitchFamily="34" charset="0"/>
              </a:rPr>
              <a:t>Une fille de 12 ans a été blessée par une mine terrestre alors qu’elle allait chercher de l’eau à la rivière</a:t>
            </a:r>
            <a:endParaRPr lang="fr-FR"/>
          </a:p>
        </p:txBody>
      </p:sp>
    </p:spTree>
    <p:extLst>
      <p:ext uri="{BB962C8B-B14F-4D97-AF65-F5344CB8AC3E}">
        <p14:creationId xmlns:p14="http://schemas.microsoft.com/office/powerpoint/2010/main" val="28996378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E2C0F34B-31E9-4FB8-B936-9533D97561D5}"/>
</file>

<file path=customXml/itemProps2.xml><?xml version="1.0" encoding="utf-8"?>
<ds:datastoreItem xmlns:ds="http://schemas.openxmlformats.org/officeDocument/2006/customXml" ds:itemID="{F96D8875-E4CB-4984-9FC0-95AE7AEB2897}"/>
</file>

<file path=customXml/itemProps3.xml><?xml version="1.0" encoding="utf-8"?>
<ds:datastoreItem xmlns:ds="http://schemas.openxmlformats.org/officeDocument/2006/customXml" ds:itemID="{81B2A0F0-4708-4411-9412-D3BC6D53B1A3}"/>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12</Slides>
  <Notes>12</Notes>
  <HiddenSlides>0</HiddenSlides>
  <ScaleCrop>false</ScaleCrop>
  <HeadingPairs>
    <vt:vector size="4" baseType="variant">
      <vt:variant>
        <vt:lpstr>Thème</vt:lpstr>
      </vt:variant>
      <vt:variant>
        <vt:i4>2</vt:i4>
      </vt:variant>
      <vt:variant>
        <vt:lpstr>Titres des diapositives</vt:lpstr>
      </vt:variant>
      <vt:variant>
        <vt:i4>12</vt:i4>
      </vt:variant>
    </vt:vector>
  </HeadingPairs>
  <TitlesOfParts>
    <vt:vector size="14" baseType="lpstr">
      <vt:lpstr>Office Theme</vt:lpstr>
      <vt:lpstr>Thème Office</vt:lpstr>
      <vt:lpstr>ÉTUDE DE CAS NO 3 CONCEVOIR DES PROJETS D’AIDE AUX CIVILS TENANT COMPTE DES QUESTIONS DE GENRE</vt:lpstr>
      <vt:lpstr>Présentation PowerPoint</vt:lpstr>
      <vt:lpstr>Présentation PowerPoint</vt:lpstr>
      <vt:lpstr>Présentation PowerPoint</vt:lpstr>
      <vt:lpstr>Cadre</vt:lpstr>
      <vt:lpstr>Cadre (suite)</vt:lpstr>
      <vt:lpstr>TÂCHE</vt:lpstr>
      <vt:lpstr>Action a prendre</vt:lpstr>
      <vt:lpstr>Scénario</vt:lpstr>
      <vt:lpstr>Scénario</vt:lpstr>
      <vt:lpstr>Présentation PowerPoint</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4</cp:revision>
  <dcterms:created xsi:type="dcterms:W3CDTF">2025-07-11T18:10:15Z</dcterms:created>
  <dcterms:modified xsi:type="dcterms:W3CDTF">2025-08-29T14:25:18Z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